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8" r:id="rId2"/>
    <p:sldId id="282" r:id="rId3"/>
    <p:sldId id="281" r:id="rId4"/>
    <p:sldId id="286" r:id="rId5"/>
    <p:sldId id="283" r:id="rId6"/>
    <p:sldId id="303" r:id="rId7"/>
    <p:sldId id="285" r:id="rId8"/>
    <p:sldId id="318" r:id="rId9"/>
    <p:sldId id="300" r:id="rId10"/>
    <p:sldId id="301" r:id="rId11"/>
    <p:sldId id="279" r:id="rId12"/>
    <p:sldId id="287" r:id="rId13"/>
    <p:sldId id="304" r:id="rId14"/>
    <p:sldId id="305" r:id="rId15"/>
    <p:sldId id="306" r:id="rId16"/>
    <p:sldId id="313" r:id="rId17"/>
    <p:sldId id="315" r:id="rId18"/>
    <p:sldId id="314" r:id="rId19"/>
    <p:sldId id="316" r:id="rId20"/>
    <p:sldId id="317" r:id="rId21"/>
    <p:sldId id="280" r:id="rId22"/>
    <p:sldId id="309" r:id="rId23"/>
    <p:sldId id="310" r:id="rId24"/>
    <p:sldId id="263" r:id="rId25"/>
    <p:sldId id="311" r:id="rId26"/>
    <p:sldId id="31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529" autoAdjust="0"/>
  </p:normalViewPr>
  <p:slideViewPr>
    <p:cSldViewPr snapToGrid="0">
      <p:cViewPr varScale="1">
        <p:scale>
          <a:sx n="91" d="100"/>
          <a:sy n="91" d="100"/>
        </p:scale>
        <p:origin x="341" y="77"/>
      </p:cViewPr>
      <p:guideLst/>
    </p:cSldViewPr>
  </p:slideViewPr>
  <p:notesTextViewPr>
    <p:cViewPr>
      <p:scale>
        <a:sx n="115" d="100"/>
        <a:sy n="11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7CB0D-84C4-49A6-9547-2B27F2BE6101}" type="datetimeFigureOut">
              <a:rPr lang="zh-CN" altLang="en-US" smtClean="0"/>
              <a:t>2019/11/27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2F8D9-9480-45D9-AEBE-FB38F4AFCB86}" type="slidenum">
              <a:rPr lang="zh-CN" altLang="en-US" smtClean="0"/>
              <a:t>‹#›</a:t>
            </a:fld>
            <a:endParaRPr lang="zh-CN" altLang="en-US"/>
          </a:p>
        </p:txBody>
      </p:sp>
    </p:spTree>
    <p:extLst>
      <p:ext uri="{BB962C8B-B14F-4D97-AF65-F5344CB8AC3E}">
        <p14:creationId xmlns:p14="http://schemas.microsoft.com/office/powerpoint/2010/main" val="383651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b="0" i="0" kern="1200" dirty="0">
                <a:solidFill>
                  <a:schemeClr val="tx1"/>
                </a:solidFill>
                <a:effectLst/>
                <a:latin typeface="+mn-lt"/>
                <a:ea typeface="+mn-ea"/>
                <a:cs typeface="+mn-cs"/>
              </a:rPr>
              <a:t>--</a:t>
            </a:r>
            <a:r>
              <a:rPr lang="zh-CN" altLang="en-US" sz="900" b="0" i="0" kern="1200" dirty="0">
                <a:solidFill>
                  <a:schemeClr val="tx1"/>
                </a:solidFill>
                <a:effectLst/>
                <a:latin typeface="+mn-lt"/>
                <a:ea typeface="+mn-ea"/>
                <a:cs typeface="+mn-cs"/>
              </a:rPr>
              <a:t>目标检测算法中的</a:t>
            </a:r>
            <a:r>
              <a:rPr lang="en-US" altLang="zh-CN" sz="900" b="0" i="0" kern="1200" dirty="0">
                <a:solidFill>
                  <a:schemeClr val="tx1"/>
                </a:solidFill>
                <a:effectLst/>
                <a:latin typeface="+mn-lt"/>
                <a:ea typeface="+mn-ea"/>
                <a:cs typeface="+mn-cs"/>
              </a:rPr>
              <a:t>one-stage</a:t>
            </a:r>
            <a:r>
              <a:rPr lang="zh-CN" altLang="en-US" sz="900" b="0" i="0" kern="1200" dirty="0">
                <a:solidFill>
                  <a:schemeClr val="tx1"/>
                </a:solidFill>
                <a:effectLst/>
                <a:latin typeface="+mn-lt"/>
                <a:ea typeface="+mn-ea"/>
                <a:cs typeface="+mn-cs"/>
              </a:rPr>
              <a:t>算法</a:t>
            </a:r>
            <a:r>
              <a:rPr lang="en-US" altLang="zh-CN" sz="900" b="0" i="0" kern="1200" dirty="0">
                <a:solidFill>
                  <a:schemeClr val="tx1"/>
                </a:solidFill>
                <a:effectLst/>
                <a:latin typeface="+mn-lt"/>
                <a:ea typeface="+mn-ea"/>
                <a:cs typeface="+mn-cs"/>
              </a:rPr>
              <a:t>Yolo</a:t>
            </a:r>
            <a:r>
              <a:rPr lang="zh-CN" altLang="en-US" sz="900" b="0" i="0" kern="1200" dirty="0">
                <a:solidFill>
                  <a:schemeClr val="tx1"/>
                </a:solidFill>
                <a:effectLst/>
                <a:latin typeface="+mn-lt"/>
                <a:ea typeface="+mn-ea"/>
                <a:cs typeface="+mn-cs"/>
              </a:rPr>
              <a:t>，其仅仅使用一个</a:t>
            </a:r>
            <a:r>
              <a:rPr lang="en-US" altLang="zh-CN" sz="900" b="0" i="0" kern="1200" dirty="0">
                <a:solidFill>
                  <a:schemeClr val="tx1"/>
                </a:solidFill>
                <a:effectLst/>
                <a:latin typeface="+mn-lt"/>
                <a:ea typeface="+mn-ea"/>
                <a:cs typeface="+mn-cs"/>
              </a:rPr>
              <a:t>CNN</a:t>
            </a:r>
            <a:r>
              <a:rPr lang="zh-CN" altLang="en-US" sz="900" b="0" i="0" kern="1200" dirty="0">
                <a:solidFill>
                  <a:schemeClr val="tx1"/>
                </a:solidFill>
                <a:effectLst/>
                <a:latin typeface="+mn-lt"/>
                <a:ea typeface="+mn-ea"/>
                <a:cs typeface="+mn-cs"/>
              </a:rPr>
              <a:t>网络直接预测不同目标的类别与位置。</a:t>
            </a:r>
            <a:r>
              <a:rPr lang="en-US" altLang="zh-CN" sz="900" b="0" i="0" kern="1200" dirty="0">
                <a:solidFill>
                  <a:schemeClr val="tx1"/>
                </a:solidFill>
                <a:effectLst/>
                <a:latin typeface="+mn-lt"/>
                <a:ea typeface="+mn-ea"/>
                <a:cs typeface="+mn-cs"/>
              </a:rPr>
              <a:t>one-stage</a:t>
            </a:r>
            <a:r>
              <a:rPr lang="zh-CN" altLang="en-US" sz="900" b="0" i="0" kern="1200" dirty="0">
                <a:solidFill>
                  <a:schemeClr val="tx1"/>
                </a:solidFill>
                <a:effectLst/>
                <a:latin typeface="+mn-lt"/>
                <a:ea typeface="+mn-ea"/>
                <a:cs typeface="+mn-cs"/>
              </a:rPr>
              <a:t>算法速度快，但准确性低一些。</a:t>
            </a:r>
            <a:endParaRPr lang="en-US" altLang="zh-CN" sz="900" b="0" i="0" kern="1200" dirty="0">
              <a:solidFill>
                <a:schemeClr val="tx1"/>
              </a:solidFill>
              <a:effectLst/>
              <a:latin typeface="+mn-lt"/>
              <a:ea typeface="+mn-ea"/>
              <a:cs typeface="+mn-cs"/>
            </a:endParaRPr>
          </a:p>
          <a:p>
            <a:r>
              <a:rPr lang="en-US" altLang="zh-CN" sz="900" b="0" i="0" kern="1200" dirty="0">
                <a:solidFill>
                  <a:schemeClr val="tx1"/>
                </a:solidFill>
                <a:effectLst/>
                <a:latin typeface="+mn-lt"/>
                <a:ea typeface="+mn-ea"/>
                <a:cs typeface="+mn-cs"/>
              </a:rPr>
              <a:t>--</a:t>
            </a:r>
            <a:r>
              <a:rPr lang="zh-CN" altLang="en-US" sz="900" b="0" i="0" kern="1200" dirty="0">
                <a:solidFill>
                  <a:schemeClr val="tx1"/>
                </a:solidFill>
                <a:effectLst/>
                <a:latin typeface="+mn-lt"/>
                <a:ea typeface="+mn-ea"/>
                <a:cs typeface="+mn-cs"/>
              </a:rPr>
              <a:t>这个题目取得非常好，基本上把</a:t>
            </a:r>
            <a:r>
              <a:rPr lang="en-US" altLang="zh-CN" sz="900" b="0" i="0" kern="1200" dirty="0">
                <a:solidFill>
                  <a:schemeClr val="tx1"/>
                </a:solidFill>
                <a:effectLst/>
                <a:latin typeface="+mn-lt"/>
                <a:ea typeface="+mn-ea"/>
                <a:cs typeface="+mn-cs"/>
              </a:rPr>
              <a:t>Yolo</a:t>
            </a:r>
            <a:r>
              <a:rPr lang="zh-CN" altLang="en-US" sz="900" b="0" i="0" kern="1200" dirty="0">
                <a:solidFill>
                  <a:schemeClr val="tx1"/>
                </a:solidFill>
                <a:effectLst/>
                <a:latin typeface="+mn-lt"/>
                <a:ea typeface="+mn-ea"/>
                <a:cs typeface="+mn-cs"/>
              </a:rPr>
              <a:t>算法的特点都包含了：</a:t>
            </a:r>
            <a:r>
              <a:rPr lang="en-US" altLang="zh-CN" sz="900" b="0" i="0" kern="1200" dirty="0">
                <a:solidFill>
                  <a:schemeClr val="tx1"/>
                </a:solidFill>
                <a:effectLst/>
                <a:latin typeface="+mn-lt"/>
                <a:ea typeface="+mn-ea"/>
                <a:cs typeface="+mn-cs"/>
              </a:rPr>
              <a:t>You Only Look Once</a:t>
            </a:r>
            <a:r>
              <a:rPr lang="zh-CN" altLang="en-US" sz="900" b="0" i="0" kern="1200" dirty="0">
                <a:solidFill>
                  <a:schemeClr val="tx1"/>
                </a:solidFill>
                <a:effectLst/>
                <a:latin typeface="+mn-lt"/>
                <a:ea typeface="+mn-ea"/>
                <a:cs typeface="+mn-cs"/>
              </a:rPr>
              <a:t>说的是只需要一次</a:t>
            </a:r>
            <a:r>
              <a:rPr lang="en-US" altLang="zh-CN" sz="900" b="0" i="0" kern="1200" dirty="0">
                <a:solidFill>
                  <a:schemeClr val="tx1"/>
                </a:solidFill>
                <a:effectLst/>
                <a:latin typeface="+mn-lt"/>
                <a:ea typeface="+mn-ea"/>
                <a:cs typeface="+mn-cs"/>
              </a:rPr>
              <a:t>CNN</a:t>
            </a:r>
            <a:r>
              <a:rPr lang="zh-CN" altLang="en-US" sz="900" b="0" i="0" kern="1200" dirty="0">
                <a:solidFill>
                  <a:schemeClr val="tx1"/>
                </a:solidFill>
                <a:effectLst/>
                <a:latin typeface="+mn-lt"/>
                <a:ea typeface="+mn-ea"/>
                <a:cs typeface="+mn-cs"/>
              </a:rPr>
              <a:t>运算，</a:t>
            </a:r>
            <a:r>
              <a:rPr lang="en-US" altLang="zh-CN" sz="900" b="0" i="0" kern="1200" dirty="0">
                <a:solidFill>
                  <a:schemeClr val="tx1"/>
                </a:solidFill>
                <a:effectLst/>
                <a:latin typeface="+mn-lt"/>
                <a:ea typeface="+mn-ea"/>
                <a:cs typeface="+mn-cs"/>
              </a:rPr>
              <a:t>Unified</a:t>
            </a:r>
            <a:r>
              <a:rPr lang="zh-CN" altLang="en-US" sz="900" b="0" i="0" kern="1200" dirty="0">
                <a:solidFill>
                  <a:schemeClr val="tx1"/>
                </a:solidFill>
                <a:effectLst/>
                <a:latin typeface="+mn-lt"/>
                <a:ea typeface="+mn-ea"/>
                <a:cs typeface="+mn-cs"/>
              </a:rPr>
              <a:t>指出这是一个统一的框架，提供端到端的预测，而</a:t>
            </a:r>
            <a:r>
              <a:rPr lang="en-US" altLang="zh-CN" sz="900" b="0" i="0" kern="1200" dirty="0">
                <a:solidFill>
                  <a:schemeClr val="tx1"/>
                </a:solidFill>
                <a:effectLst/>
                <a:latin typeface="+mn-lt"/>
                <a:ea typeface="+mn-ea"/>
                <a:cs typeface="+mn-cs"/>
              </a:rPr>
              <a:t>Real-Time</a:t>
            </a:r>
            <a:r>
              <a:rPr lang="zh-CN" altLang="en-US" sz="900" b="0" i="0" kern="1200" dirty="0">
                <a:solidFill>
                  <a:schemeClr val="tx1"/>
                </a:solidFill>
                <a:effectLst/>
                <a:latin typeface="+mn-lt"/>
                <a:ea typeface="+mn-ea"/>
                <a:cs typeface="+mn-cs"/>
              </a:rPr>
              <a:t>体现了</a:t>
            </a:r>
            <a:r>
              <a:rPr lang="en-US" altLang="zh-CN" sz="900" b="0" i="0" kern="1200" dirty="0">
                <a:solidFill>
                  <a:schemeClr val="tx1"/>
                </a:solidFill>
                <a:effectLst/>
                <a:latin typeface="+mn-lt"/>
                <a:ea typeface="+mn-ea"/>
                <a:cs typeface="+mn-cs"/>
              </a:rPr>
              <a:t>Yolo</a:t>
            </a:r>
            <a:r>
              <a:rPr lang="zh-CN" altLang="en-US" sz="900" b="0" i="0" kern="1200" dirty="0">
                <a:solidFill>
                  <a:schemeClr val="tx1"/>
                </a:solidFill>
                <a:effectLst/>
                <a:latin typeface="+mn-lt"/>
                <a:ea typeface="+mn-ea"/>
                <a:cs typeface="+mn-cs"/>
              </a:rPr>
              <a:t>算法的实时性 </a:t>
            </a:r>
            <a:endParaRPr lang="zh-CN" altLang="en-US" sz="900"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1</a:t>
            </a:fld>
            <a:endParaRPr lang="zh-CN" altLang="en-US"/>
          </a:p>
        </p:txBody>
      </p:sp>
    </p:spTree>
    <p:extLst>
      <p:ext uri="{BB962C8B-B14F-4D97-AF65-F5344CB8AC3E}">
        <p14:creationId xmlns:p14="http://schemas.microsoft.com/office/powerpoint/2010/main" val="154657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Yolo</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PASCAL</a:t>
            </a:r>
            <a:r>
              <a:rPr lang="zh-CN" altLang="en-US" sz="1200" b="0" i="0" kern="1200" dirty="0">
                <a:solidFill>
                  <a:schemeClr val="tx1"/>
                </a:solidFill>
                <a:effectLst/>
                <a:latin typeface="+mn-lt"/>
                <a:ea typeface="+mn-ea"/>
                <a:cs typeface="+mn-cs"/>
              </a:rPr>
              <a:t>数据集上与其他算法的对比，与实时性检测方法</a:t>
            </a:r>
            <a:r>
              <a:rPr lang="en-US" altLang="zh-CN" sz="1200" b="0" i="0" kern="1200" dirty="0">
                <a:solidFill>
                  <a:schemeClr val="tx1"/>
                </a:solidFill>
                <a:effectLst/>
                <a:latin typeface="+mn-lt"/>
                <a:ea typeface="+mn-ea"/>
                <a:cs typeface="+mn-cs"/>
              </a:rPr>
              <a:t>DPM</a:t>
            </a:r>
            <a:r>
              <a:rPr lang="zh-CN" altLang="en-US" sz="1200" b="0" i="0" kern="1200" dirty="0">
                <a:solidFill>
                  <a:schemeClr val="tx1"/>
                </a:solidFill>
                <a:effectLst/>
                <a:latin typeface="+mn-lt"/>
                <a:ea typeface="+mn-ea"/>
                <a:cs typeface="+mn-cs"/>
              </a:rPr>
              <a:t>对比</a:t>
            </a:r>
            <a:r>
              <a:rPr lang="en-US" altLang="zh-CN" sz="1200" b="0" i="0" kern="1200" dirty="0">
                <a:solidFill>
                  <a:schemeClr val="tx1"/>
                </a:solidFill>
                <a:effectLst/>
                <a:latin typeface="+mn-lt"/>
                <a:ea typeface="+mn-ea"/>
                <a:cs typeface="+mn-cs"/>
              </a:rPr>
              <a:t>(2008</a:t>
            </a:r>
            <a:r>
              <a:rPr lang="zh-CN" altLang="en-US" sz="1200" b="0" i="0" kern="1200" dirty="0">
                <a:solidFill>
                  <a:schemeClr val="tx1"/>
                </a:solidFill>
                <a:effectLst/>
                <a:latin typeface="+mn-lt"/>
                <a:ea typeface="+mn-ea"/>
                <a:cs typeface="+mn-cs"/>
              </a:rPr>
              <a:t>年提出，一种基于部件的检测方法，对目标的形变具有很强的鲁棒性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，可以看到</a:t>
            </a:r>
            <a:r>
              <a:rPr lang="en-US" altLang="zh-CN" sz="1200" b="0" i="0" kern="1200" dirty="0">
                <a:solidFill>
                  <a:schemeClr val="tx1"/>
                </a:solidFill>
                <a:effectLst/>
                <a:latin typeface="+mn-lt"/>
                <a:ea typeface="+mn-ea"/>
                <a:cs typeface="+mn-cs"/>
              </a:rPr>
              <a:t>YOLO</a:t>
            </a:r>
            <a:r>
              <a:rPr lang="zh-CN" altLang="en-US" sz="1200" b="0" i="0" kern="1200" dirty="0">
                <a:solidFill>
                  <a:schemeClr val="tx1"/>
                </a:solidFill>
                <a:effectLst/>
                <a:latin typeface="+mn-lt"/>
                <a:ea typeface="+mn-ea"/>
                <a:cs typeface="+mn-cs"/>
              </a:rPr>
              <a:t>算法可以在较高的</a:t>
            </a:r>
            <a:r>
              <a:rPr lang="en-US" altLang="zh-CN" sz="1200" b="0" i="0" kern="1200" dirty="0" err="1">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上达到较快的检测速度</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mAP</a:t>
            </a:r>
            <a:r>
              <a:rPr lang="en-US" altLang="zh-CN" sz="1200" b="0" i="0" kern="1200" dirty="0">
                <a:solidFill>
                  <a:schemeClr val="tx1"/>
                </a:solidFill>
                <a:effectLst/>
                <a:latin typeface="+mn-lt"/>
                <a:ea typeface="+mn-ea"/>
                <a:cs typeface="+mn-cs"/>
              </a:rPr>
              <a:t>(Mean average precision): </a:t>
            </a:r>
            <a:r>
              <a:rPr lang="zh-CN" altLang="en-US" sz="1200" b="0" i="0" kern="1200" dirty="0">
                <a:solidFill>
                  <a:schemeClr val="tx1"/>
                </a:solidFill>
                <a:effectLst/>
                <a:latin typeface="+mn-lt"/>
                <a:ea typeface="+mn-ea"/>
                <a:cs typeface="+mn-cs"/>
              </a:rPr>
              <a:t>即多类别的平均精度</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的平均值</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FPS (Frame Per Second):</a:t>
            </a:r>
            <a:r>
              <a:rPr lang="zh-CN" altLang="en-US" sz="1200" b="0" i="0" kern="1200" dirty="0">
                <a:solidFill>
                  <a:schemeClr val="tx1"/>
                </a:solidFill>
                <a:effectLst/>
                <a:latin typeface="+mn-lt"/>
                <a:ea typeface="+mn-ea"/>
                <a:cs typeface="+mn-cs"/>
              </a:rPr>
              <a:t>即每秒内可以处理的图片数量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YOLO</a:t>
            </a:r>
            <a:r>
              <a:rPr lang="zh-CN" altLang="en-US" dirty="0"/>
              <a:t>算法的缺点：</a:t>
            </a:r>
          </a:p>
          <a:p>
            <a:r>
              <a:rPr lang="en-US" altLang="zh-CN" dirty="0"/>
              <a:t>1</a:t>
            </a:r>
            <a:r>
              <a:rPr lang="zh-CN" altLang="en-US" dirty="0"/>
              <a:t>、位置精确性差，对于小目标物体以及物体比较密集的图片检测效果不好</a:t>
            </a:r>
          </a:p>
          <a:p>
            <a:r>
              <a:rPr lang="en-US" altLang="zh-CN" dirty="0"/>
              <a:t>2</a:t>
            </a:r>
            <a:r>
              <a:rPr lang="zh-CN" altLang="en-US" dirty="0"/>
              <a:t>、</a:t>
            </a:r>
            <a:r>
              <a:rPr lang="en-US" altLang="zh-CN" dirty="0"/>
              <a:t>YOLO</a:t>
            </a:r>
            <a:r>
              <a:rPr lang="zh-CN" altLang="en-US" dirty="0"/>
              <a:t>虽然可以降低将背景检测为物体的概率，但会导致召回率较低。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a:t>
            </a:r>
            <a:r>
              <a:rPr lang="en-US" altLang="zh-CN" sz="1200" b="0" i="0" kern="1200" dirty="0">
                <a:solidFill>
                  <a:schemeClr val="tx1"/>
                </a:solidFill>
                <a:effectLst/>
                <a:latin typeface="+mn-lt"/>
                <a:ea typeface="+mn-ea"/>
                <a:cs typeface="+mn-cs"/>
              </a:rPr>
              <a:t>YOLO</a:t>
            </a:r>
            <a:r>
              <a:rPr lang="zh-CN" altLang="en-US" sz="1200" b="0" i="0" kern="1200" dirty="0">
                <a:solidFill>
                  <a:schemeClr val="tx1"/>
                </a:solidFill>
                <a:effectLst/>
                <a:latin typeface="+mn-lt"/>
                <a:ea typeface="+mn-ea"/>
                <a:cs typeface="+mn-cs"/>
              </a:rPr>
              <a:t>在物体宽高比方面的泛化率较低，即无法较好定位比例不寻常的物体；</a:t>
            </a:r>
          </a:p>
          <a:p>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10</a:t>
            </a:fld>
            <a:endParaRPr lang="zh-CN" altLang="en-US"/>
          </a:p>
        </p:txBody>
      </p:sp>
    </p:spTree>
    <p:extLst>
      <p:ext uri="{BB962C8B-B14F-4D97-AF65-F5344CB8AC3E}">
        <p14:creationId xmlns:p14="http://schemas.microsoft.com/office/powerpoint/2010/main" val="278187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YOLOv1</a:t>
            </a:r>
            <a:r>
              <a:rPr lang="zh-CN" altLang="en-US" sz="1200" b="0" i="0" kern="1200" dirty="0">
                <a:solidFill>
                  <a:schemeClr val="tx1"/>
                </a:solidFill>
                <a:effectLst/>
                <a:latin typeface="+mn-lt"/>
                <a:ea typeface="+mn-ea"/>
                <a:cs typeface="+mn-cs"/>
              </a:rPr>
              <a:t>虽然检测速度快，但在定位方面不够准确，并且召回率较低。为了提升定位准确度，改善召回率，</a:t>
            </a:r>
            <a:r>
              <a:rPr lang="en-US" altLang="zh-CN" sz="1200" b="0" i="0" kern="1200" dirty="0">
                <a:solidFill>
                  <a:schemeClr val="tx1"/>
                </a:solidFill>
                <a:effectLst/>
                <a:latin typeface="+mn-lt"/>
                <a:ea typeface="+mn-ea"/>
                <a:cs typeface="+mn-cs"/>
              </a:rPr>
              <a:t>YOLOv2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v1</a:t>
            </a:r>
            <a:r>
              <a:rPr lang="zh-CN" altLang="en-US" sz="1200" b="0" i="0" kern="1200" dirty="0">
                <a:solidFill>
                  <a:schemeClr val="tx1"/>
                </a:solidFill>
                <a:effectLst/>
                <a:latin typeface="+mn-lt"/>
                <a:ea typeface="+mn-ea"/>
                <a:cs typeface="+mn-cs"/>
              </a:rPr>
              <a:t>的基础上提出了几种改进策略，获</a:t>
            </a:r>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CVPR</a:t>
            </a:r>
            <a:r>
              <a:rPr lang="zh-CN" altLang="en-US" sz="1200" b="0" i="0" kern="1200" dirty="0">
                <a:solidFill>
                  <a:schemeClr val="tx1"/>
                </a:solidFill>
                <a:effectLst/>
                <a:latin typeface="+mn-lt"/>
                <a:ea typeface="+mn-ea"/>
                <a:cs typeface="+mn-cs"/>
              </a:rPr>
              <a:t>最佳论文提名，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介绍完</a:t>
            </a:r>
            <a:r>
              <a:rPr lang="en-US" altLang="zh-CN" sz="1200" b="0" i="0" kern="1200" dirty="0">
                <a:solidFill>
                  <a:schemeClr val="tx1"/>
                </a:solidFill>
                <a:effectLst/>
                <a:latin typeface="+mn-lt"/>
                <a:ea typeface="+mn-ea"/>
                <a:cs typeface="+mn-cs"/>
              </a:rPr>
              <a:t>V2</a:t>
            </a:r>
            <a:r>
              <a:rPr lang="zh-CN" altLang="en-US" sz="1200" b="0" i="0" kern="1200" dirty="0">
                <a:solidFill>
                  <a:schemeClr val="tx1"/>
                </a:solidFill>
                <a:effectLst/>
                <a:latin typeface="+mn-lt"/>
                <a:ea typeface="+mn-ea"/>
                <a:cs typeface="+mn-cs"/>
              </a:rPr>
              <a:t>后作者提出了一种检测与分类联合训练的方法，使用这种方法在</a:t>
            </a:r>
            <a:r>
              <a:rPr lang="en-US" altLang="zh-CN" sz="1200" b="0" i="0" kern="1200" dirty="0">
                <a:solidFill>
                  <a:schemeClr val="tx1"/>
                </a:solidFill>
                <a:effectLst/>
                <a:latin typeface="+mn-lt"/>
                <a:ea typeface="+mn-ea"/>
                <a:cs typeface="+mn-cs"/>
              </a:rPr>
              <a:t>COCO</a:t>
            </a:r>
            <a:r>
              <a:rPr lang="zh-CN" altLang="en-US" sz="1200" b="0" i="0" kern="1200" dirty="0">
                <a:solidFill>
                  <a:schemeClr val="tx1"/>
                </a:solidFill>
                <a:effectLst/>
                <a:latin typeface="+mn-lt"/>
                <a:ea typeface="+mn-ea"/>
                <a:cs typeface="+mn-cs"/>
              </a:rPr>
              <a:t>检测数据集和</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分类数据集上训练出了</a:t>
            </a:r>
            <a:r>
              <a:rPr lang="en-US" altLang="zh-CN" sz="1200" b="0" i="0" kern="1200" dirty="0">
                <a:solidFill>
                  <a:schemeClr val="tx1"/>
                </a:solidFill>
                <a:effectLst/>
                <a:latin typeface="+mn-lt"/>
                <a:ea typeface="+mn-ea"/>
                <a:cs typeface="+mn-cs"/>
              </a:rPr>
              <a:t>YOLO9000</a:t>
            </a:r>
            <a:r>
              <a:rPr lang="zh-CN" altLang="en-US" sz="1200" b="0" i="0" kern="1200" dirty="0">
                <a:solidFill>
                  <a:schemeClr val="tx1"/>
                </a:solidFill>
                <a:effectLst/>
                <a:latin typeface="+mn-lt"/>
                <a:ea typeface="+mn-ea"/>
                <a:cs typeface="+mn-cs"/>
              </a:rPr>
              <a:t>模型，其可以检测超过</a:t>
            </a:r>
            <a:r>
              <a:rPr lang="en-US" altLang="zh-CN" sz="1200" b="0" i="0" kern="1200" dirty="0">
                <a:solidFill>
                  <a:schemeClr val="tx1"/>
                </a:solidFill>
                <a:effectLst/>
                <a:latin typeface="+mn-lt"/>
                <a:ea typeface="+mn-ea"/>
                <a:cs typeface="+mn-cs"/>
              </a:rPr>
              <a:t>9000</a:t>
            </a:r>
            <a:r>
              <a:rPr lang="zh-CN" altLang="en-US" sz="1200" b="0" i="0" kern="1200" dirty="0">
                <a:solidFill>
                  <a:schemeClr val="tx1"/>
                </a:solidFill>
                <a:effectLst/>
                <a:latin typeface="+mn-lt"/>
                <a:ea typeface="+mn-ea"/>
                <a:cs typeface="+mn-cs"/>
              </a:rPr>
              <a:t>多类物体。但两者模型的主体结构是一致的，前者是后者的基础。</a:t>
            </a:r>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11</a:t>
            </a:fld>
            <a:endParaRPr lang="zh-CN" altLang="en-US"/>
          </a:p>
        </p:txBody>
      </p:sp>
    </p:spTree>
    <p:extLst>
      <p:ext uri="{BB962C8B-B14F-4D97-AF65-F5344CB8AC3E}">
        <p14:creationId xmlns:p14="http://schemas.microsoft.com/office/powerpoint/2010/main" val="3611121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提出了几种改进策略，在保持检测速度的前提下提升</a:t>
            </a:r>
            <a:r>
              <a:rPr lang="en-US" altLang="zh-CN" sz="1200" b="0" i="0" kern="1200" dirty="0">
                <a:solidFill>
                  <a:schemeClr val="tx1"/>
                </a:solidFill>
                <a:effectLst/>
                <a:latin typeface="+mn-lt"/>
                <a:ea typeface="+mn-ea"/>
                <a:cs typeface="+mn-cs"/>
              </a:rPr>
              <a:t>YOLO</a:t>
            </a:r>
            <a:r>
              <a:rPr lang="zh-CN" altLang="en-US" sz="1200" b="0" i="0" kern="1200" dirty="0">
                <a:solidFill>
                  <a:schemeClr val="tx1"/>
                </a:solidFill>
                <a:effectLst/>
                <a:latin typeface="+mn-lt"/>
                <a:ea typeface="+mn-ea"/>
                <a:cs typeface="+mn-cs"/>
              </a:rPr>
              <a:t>模型的定位精确度和召回率，从而提高</a:t>
            </a:r>
            <a:r>
              <a:rPr lang="en-US" altLang="zh-CN" sz="1200" b="0" i="0" kern="1200" dirty="0" err="1">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提升模型收敛速度，起到一定正则化效果，降低模型的过拟合概率。在</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的每个卷积层后添加</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后，</a:t>
            </a:r>
            <a:r>
              <a:rPr lang="en-US" altLang="zh-CN" sz="1200" b="0" i="0" kern="1200" dirty="0" err="1">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提升了</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--YOLOv1</a:t>
            </a:r>
            <a:r>
              <a:rPr lang="zh-CN" altLang="en-US" sz="1200" b="0" i="0" kern="1200" dirty="0">
                <a:solidFill>
                  <a:schemeClr val="tx1"/>
                </a:solidFill>
                <a:effectLst/>
                <a:latin typeface="+mn-lt"/>
                <a:ea typeface="+mn-ea"/>
                <a:cs typeface="+mn-cs"/>
              </a:rPr>
              <a:t>在采用</a:t>
            </a:r>
            <a:r>
              <a:rPr lang="en-US" altLang="zh-CN" sz="1200" b="0" i="0" kern="1200" dirty="0">
                <a:solidFill>
                  <a:schemeClr val="tx1"/>
                </a:solidFill>
                <a:effectLst/>
                <a:latin typeface="+mn-lt"/>
                <a:ea typeface="+mn-ea"/>
                <a:cs typeface="+mn-cs"/>
              </a:rPr>
              <a:t>224*224</a:t>
            </a:r>
            <a:r>
              <a:rPr lang="zh-CN" altLang="en-US" sz="1200" b="0" i="0" kern="1200" dirty="0">
                <a:solidFill>
                  <a:schemeClr val="tx1"/>
                </a:solidFill>
                <a:effectLst/>
                <a:latin typeface="+mn-lt"/>
                <a:ea typeface="+mn-ea"/>
                <a:cs typeface="+mn-cs"/>
              </a:rPr>
              <a:t>的分类模型预训练后会将输入图片的分辨率提升至</a:t>
            </a:r>
            <a:r>
              <a:rPr lang="en-US" altLang="zh-CN" sz="1200" b="0" i="0" kern="1200" dirty="0">
                <a:solidFill>
                  <a:schemeClr val="tx1"/>
                </a:solidFill>
                <a:effectLst/>
                <a:latin typeface="+mn-lt"/>
                <a:ea typeface="+mn-ea"/>
                <a:cs typeface="+mn-cs"/>
              </a:rPr>
              <a:t>448*448</a:t>
            </a:r>
            <a:r>
              <a:rPr lang="zh-CN" altLang="en-US" sz="1200" b="0" i="0" kern="1200" dirty="0">
                <a:solidFill>
                  <a:schemeClr val="tx1"/>
                </a:solidFill>
                <a:effectLst/>
                <a:latin typeface="+mn-lt"/>
                <a:ea typeface="+mn-ea"/>
                <a:cs typeface="+mn-cs"/>
              </a:rPr>
              <a:t>进行训练。但直接切换分辨率检测模型可能难以快速适应高分辨率。所以</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会先在</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数据集上进行</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个迭代周期来使用</a:t>
            </a:r>
            <a:r>
              <a:rPr lang="en-US" altLang="zh-CN" sz="1200" b="0" i="0" kern="1200" dirty="0">
                <a:solidFill>
                  <a:schemeClr val="tx1"/>
                </a:solidFill>
                <a:effectLst/>
                <a:latin typeface="+mn-lt"/>
                <a:ea typeface="+mn-ea"/>
                <a:cs typeface="+mn-cs"/>
              </a:rPr>
              <a:t>448*448</a:t>
            </a:r>
            <a:r>
              <a:rPr lang="zh-CN" altLang="en-US" sz="1200" b="0" i="0" kern="1200" dirty="0">
                <a:solidFill>
                  <a:schemeClr val="tx1"/>
                </a:solidFill>
                <a:effectLst/>
                <a:latin typeface="+mn-lt"/>
                <a:ea typeface="+mn-ea"/>
                <a:cs typeface="+mn-cs"/>
              </a:rPr>
              <a:t>的高分辨率图像微调分类网络，这样模型在使用检测数据集微调之前就已适应了高分辨率输入。使用高分辨率分类器后，</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提升了约</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在使用高分辨率图像进行检测时，</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VOC2007</a:t>
            </a:r>
            <a:r>
              <a:rPr lang="zh-CN" altLang="en-US" sz="1200" b="0" i="0" kern="1200" dirty="0">
                <a:solidFill>
                  <a:schemeClr val="tx1"/>
                </a:solidFill>
                <a:effectLst/>
                <a:latin typeface="+mn-lt"/>
                <a:ea typeface="+mn-ea"/>
                <a:cs typeface="+mn-cs"/>
              </a:rPr>
              <a:t>上最精确的检测器，达到了</a:t>
            </a:r>
            <a:r>
              <a:rPr lang="en-US" altLang="zh-CN" sz="1200" b="0" i="0" kern="1200" dirty="0">
                <a:solidFill>
                  <a:schemeClr val="tx1"/>
                </a:solidFill>
                <a:effectLst/>
                <a:latin typeface="+mn-lt"/>
                <a:ea typeface="+mn-ea"/>
                <a:cs typeface="+mn-cs"/>
              </a:rPr>
              <a:t>78.6mAP</a:t>
            </a:r>
            <a:r>
              <a:rPr lang="zh-CN" altLang="en-US" sz="1200" b="0" i="0" kern="1200" dirty="0">
                <a:solidFill>
                  <a:schemeClr val="tx1"/>
                </a:solidFill>
                <a:effectLst/>
                <a:latin typeface="+mn-lt"/>
                <a:ea typeface="+mn-ea"/>
                <a:cs typeface="+mn-cs"/>
              </a:rPr>
              <a:t>，同时仍保持着实时速率。</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12</a:t>
            </a:fld>
            <a:endParaRPr lang="zh-CN" altLang="en-US"/>
          </a:p>
        </p:txBody>
      </p:sp>
    </p:spTree>
    <p:extLst>
      <p:ext uri="{BB962C8B-B14F-4D97-AF65-F5344CB8AC3E}">
        <p14:creationId xmlns:p14="http://schemas.microsoft.com/office/powerpoint/2010/main" val="4157288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--YOLOv2</a:t>
            </a:r>
            <a:r>
              <a:rPr lang="zh-CN" altLang="en-US" sz="1200" b="0" i="0" kern="1200" dirty="0">
                <a:solidFill>
                  <a:schemeClr val="tx1"/>
                </a:solidFill>
                <a:effectLst/>
                <a:latin typeface="+mn-lt"/>
                <a:ea typeface="+mn-ea"/>
                <a:cs typeface="+mn-cs"/>
              </a:rPr>
              <a:t>借鉴了</a:t>
            </a:r>
            <a:r>
              <a:rPr lang="en-US" altLang="zh-CN" sz="1200" b="0" i="0" kern="1200" dirty="0">
                <a:solidFill>
                  <a:schemeClr val="tx1"/>
                </a:solidFill>
                <a:effectLst/>
                <a:latin typeface="+mn-lt"/>
                <a:ea typeface="+mn-ea"/>
                <a:cs typeface="+mn-cs"/>
              </a:rPr>
              <a:t>Faster R-CNN</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anchor boxes</a:t>
            </a:r>
            <a:r>
              <a:rPr lang="zh-CN" altLang="en-US" sz="1200" b="0" i="0" kern="1200" dirty="0">
                <a:solidFill>
                  <a:schemeClr val="tx1"/>
                </a:solidFill>
                <a:effectLst/>
                <a:latin typeface="+mn-lt"/>
                <a:ea typeface="+mn-ea"/>
                <a:cs typeface="+mn-cs"/>
              </a:rPr>
              <a:t>策略，</a:t>
            </a:r>
            <a:r>
              <a:rPr lang="zh-CN" altLang="en-US" dirty="0"/>
              <a:t>在每个单元格预先设定一组不同大小和宽高比的先验框来对图像进行不同位置和多种尺度的覆盖，将这些先验框作为预定义的候选区对其进行检测以判断其中是否存在对象，并对边框位置进行微调。</a:t>
            </a:r>
            <a:endParaRPr lang="en-US" altLang="zh-CN" dirty="0"/>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同时</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移除了全连接层，采用卷积和</a:t>
            </a:r>
            <a:r>
              <a:rPr lang="en-US" altLang="zh-CN" sz="1200" b="0" i="0" kern="1200" dirty="0">
                <a:solidFill>
                  <a:schemeClr val="tx1"/>
                </a:solidFill>
                <a:effectLst/>
                <a:latin typeface="+mn-lt"/>
                <a:ea typeface="+mn-ea"/>
                <a:cs typeface="+mn-cs"/>
              </a:rPr>
              <a:t>anchor boxes</a:t>
            </a:r>
            <a:r>
              <a:rPr lang="zh-CN" altLang="en-US" sz="1200" b="0" i="0" kern="1200" dirty="0">
                <a:solidFill>
                  <a:schemeClr val="tx1"/>
                </a:solidFill>
                <a:effectLst/>
                <a:latin typeface="+mn-lt"/>
                <a:ea typeface="+mn-ea"/>
                <a:cs typeface="+mn-cs"/>
              </a:rPr>
              <a:t>来预测边界框。为使检测所用的特征图分辨率更高，移除了一个池化层。在检测模型中，</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不是以</a:t>
            </a:r>
            <a:r>
              <a:rPr lang="en-US" altLang="zh-CN" sz="1200" b="0" i="0" kern="1200" dirty="0">
                <a:solidFill>
                  <a:schemeClr val="tx1"/>
                </a:solidFill>
                <a:effectLst/>
                <a:latin typeface="+mn-lt"/>
                <a:ea typeface="+mn-ea"/>
                <a:cs typeface="+mn-cs"/>
              </a:rPr>
              <a:t>448*448</a:t>
            </a:r>
            <a:r>
              <a:rPr lang="zh-CN" altLang="en-US" sz="1200" b="0" i="0" kern="1200" dirty="0">
                <a:solidFill>
                  <a:schemeClr val="tx1"/>
                </a:solidFill>
                <a:effectLst/>
                <a:latin typeface="+mn-lt"/>
                <a:ea typeface="+mn-ea"/>
                <a:cs typeface="+mn-cs"/>
              </a:rPr>
              <a:t>大小的图片作为输入，而是采用</a:t>
            </a:r>
            <a:r>
              <a:rPr lang="en-US" altLang="zh-CN" sz="1200" b="0" i="0" kern="1200" dirty="0">
                <a:solidFill>
                  <a:schemeClr val="tx1"/>
                </a:solidFill>
                <a:effectLst/>
                <a:latin typeface="+mn-lt"/>
                <a:ea typeface="+mn-ea"/>
                <a:cs typeface="+mn-cs"/>
              </a:rPr>
              <a:t>416*416</a:t>
            </a:r>
            <a:r>
              <a:rPr lang="zh-CN" altLang="en-US" sz="1200" b="0" i="0" kern="1200" dirty="0">
                <a:solidFill>
                  <a:schemeClr val="tx1"/>
                </a:solidFill>
                <a:effectLst/>
                <a:latin typeface="+mn-lt"/>
                <a:ea typeface="+mn-ea"/>
                <a:cs typeface="+mn-cs"/>
              </a:rPr>
              <a:t>大小。因为</a:t>
            </a:r>
            <a:r>
              <a:rPr lang="en-US" altLang="zh-CN" sz="1200" b="0" i="0" kern="1200" dirty="0">
                <a:solidFill>
                  <a:schemeClr val="tx1"/>
                </a:solidFill>
                <a:effectLst/>
                <a:latin typeface="+mn-lt"/>
                <a:ea typeface="+mn-ea"/>
                <a:cs typeface="+mn-cs"/>
              </a:rPr>
              <a:t>v2</a:t>
            </a:r>
            <a:r>
              <a:rPr lang="zh-CN" altLang="en-US" sz="1200" b="0" i="0" kern="1200" dirty="0">
                <a:solidFill>
                  <a:schemeClr val="tx1"/>
                </a:solidFill>
                <a:effectLst/>
                <a:latin typeface="+mn-lt"/>
                <a:ea typeface="+mn-ea"/>
                <a:cs typeface="+mn-cs"/>
              </a:rPr>
              <a:t>模型下采样总步长为</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416*416</a:t>
            </a:r>
            <a:r>
              <a:rPr lang="zh-CN" altLang="en-US" sz="1200" b="0" i="0" kern="1200" dirty="0">
                <a:solidFill>
                  <a:schemeClr val="tx1"/>
                </a:solidFill>
                <a:effectLst/>
                <a:latin typeface="+mn-lt"/>
                <a:ea typeface="+mn-ea"/>
                <a:cs typeface="+mn-cs"/>
              </a:rPr>
              <a:t>大小的图片，最终得到的特征图大小为</a:t>
            </a:r>
            <a:r>
              <a:rPr lang="en-US" altLang="zh-CN" sz="1200" b="0" i="0" kern="1200" dirty="0">
                <a:solidFill>
                  <a:schemeClr val="tx1"/>
                </a:solidFill>
                <a:effectLst/>
                <a:latin typeface="+mn-lt"/>
                <a:ea typeface="+mn-ea"/>
                <a:cs typeface="+mn-cs"/>
              </a:rPr>
              <a:t>13*13</a:t>
            </a:r>
            <a:r>
              <a:rPr lang="zh-CN" altLang="en-US" sz="1200" b="0" i="0" kern="1200" dirty="0">
                <a:solidFill>
                  <a:schemeClr val="tx1"/>
                </a:solidFill>
                <a:effectLst/>
                <a:latin typeface="+mn-lt"/>
                <a:ea typeface="+mn-ea"/>
                <a:cs typeface="+mn-cs"/>
              </a:rPr>
              <a:t>，维度是奇数，这样特征图只有一个中心位置，而图片中的物体一般都倾向于出现在图片的中心位置，特别是较大的物体，此时使用特征图的中心点去预测这些物体的边界框会相对容易。</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--YOLOv1</a:t>
            </a:r>
            <a:r>
              <a:rPr lang="zh-CN" altLang="en-US" sz="1200" b="0" i="0" kern="1200" dirty="0">
                <a:solidFill>
                  <a:schemeClr val="tx1"/>
                </a:solidFill>
                <a:effectLst/>
                <a:latin typeface="+mn-lt"/>
                <a:ea typeface="+mn-ea"/>
                <a:cs typeface="+mn-cs"/>
              </a:rPr>
              <a:t>每个单元格预测</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boxes</a:t>
            </a:r>
            <a:r>
              <a:rPr lang="zh-CN" altLang="en-US" sz="1200" b="0" i="0" kern="1200" dirty="0">
                <a:solidFill>
                  <a:schemeClr val="tx1"/>
                </a:solidFill>
                <a:effectLst/>
                <a:latin typeface="+mn-lt"/>
                <a:ea typeface="+mn-ea"/>
                <a:cs typeface="+mn-cs"/>
              </a:rPr>
              <a:t>，且</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boxes</a:t>
            </a:r>
            <a:r>
              <a:rPr lang="zh-CN" altLang="en-US" sz="1200" b="0" i="0" kern="1200" dirty="0">
                <a:solidFill>
                  <a:schemeClr val="tx1"/>
                </a:solidFill>
                <a:effectLst/>
                <a:latin typeface="+mn-lt"/>
                <a:ea typeface="+mn-ea"/>
                <a:cs typeface="+mn-cs"/>
              </a:rPr>
              <a:t>共享预测出的一套分类概率值。</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anchor boxes</a:t>
            </a:r>
            <a:r>
              <a:rPr lang="zh-CN" altLang="en-US" sz="1200" b="0" i="0" kern="1200" dirty="0">
                <a:solidFill>
                  <a:schemeClr val="tx1"/>
                </a:solidFill>
                <a:effectLst/>
                <a:latin typeface="+mn-lt"/>
                <a:ea typeface="+mn-ea"/>
                <a:cs typeface="+mn-cs"/>
              </a:rPr>
              <a:t>后，每个位置的各个</a:t>
            </a:r>
            <a:r>
              <a:rPr lang="en-US" altLang="zh-CN" sz="1200" b="0" i="0" kern="1200" dirty="0">
                <a:solidFill>
                  <a:schemeClr val="tx1"/>
                </a:solidFill>
                <a:effectLst/>
                <a:latin typeface="+mn-lt"/>
                <a:ea typeface="+mn-ea"/>
                <a:cs typeface="+mn-cs"/>
              </a:rPr>
              <a:t>anchor box</a:t>
            </a:r>
            <a:r>
              <a:rPr lang="zh-CN" altLang="en-US" sz="1200" b="0" i="0" kern="1200" dirty="0">
                <a:solidFill>
                  <a:schemeClr val="tx1"/>
                </a:solidFill>
                <a:effectLst/>
                <a:latin typeface="+mn-lt"/>
                <a:ea typeface="+mn-ea"/>
                <a:cs typeface="+mn-cs"/>
              </a:rPr>
              <a:t>都单独预测一套分类概率值。</a:t>
            </a:r>
            <a:r>
              <a:rPr lang="en-US" altLang="zh-CN" sz="1200" b="0" i="0" kern="1200" dirty="0">
                <a:solidFill>
                  <a:schemeClr val="tx1"/>
                </a:solidFill>
                <a:effectLst/>
                <a:latin typeface="+mn-lt"/>
                <a:ea typeface="+mn-ea"/>
                <a:cs typeface="+mn-cs"/>
              </a:rPr>
              <a:t>YOLOv1</a:t>
            </a:r>
            <a:r>
              <a:rPr lang="zh-CN" altLang="en-US" sz="1200" b="0" i="0" kern="1200" dirty="0">
                <a:solidFill>
                  <a:schemeClr val="tx1"/>
                </a:solidFill>
                <a:effectLst/>
                <a:latin typeface="+mn-lt"/>
                <a:ea typeface="+mn-ea"/>
                <a:cs typeface="+mn-cs"/>
              </a:rPr>
              <a:t>只能预测</a:t>
            </a:r>
            <a:r>
              <a:rPr lang="en-US" altLang="zh-CN" sz="1200" b="0" i="0" kern="1200" dirty="0">
                <a:solidFill>
                  <a:schemeClr val="tx1"/>
                </a:solidFill>
                <a:effectLst/>
                <a:latin typeface="+mn-lt"/>
                <a:ea typeface="+mn-ea"/>
                <a:cs typeface="+mn-cs"/>
              </a:rPr>
              <a:t>98</a:t>
            </a:r>
            <a:r>
              <a:rPr lang="zh-CN" altLang="en-US" sz="1200" b="0" i="0" kern="1200" dirty="0">
                <a:solidFill>
                  <a:schemeClr val="tx1"/>
                </a:solidFill>
                <a:effectLst/>
                <a:latin typeface="+mn-lt"/>
                <a:ea typeface="+mn-ea"/>
                <a:cs typeface="+mn-cs"/>
              </a:rPr>
              <a:t>个边界框，</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anchor boxes</a:t>
            </a:r>
            <a:r>
              <a:rPr lang="zh-CN" altLang="en-US" sz="1200" b="0" i="0" kern="1200" dirty="0">
                <a:solidFill>
                  <a:schemeClr val="tx1"/>
                </a:solidFill>
                <a:effectLst/>
                <a:latin typeface="+mn-lt"/>
                <a:ea typeface="+mn-ea"/>
                <a:cs typeface="+mn-cs"/>
              </a:rPr>
              <a:t>之后可以预测上千个边界框</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num_anchors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，所以在使用</a:t>
            </a:r>
            <a:r>
              <a:rPr lang="en-US" altLang="zh-CN" sz="1200" b="0" i="0" kern="1200" dirty="0">
                <a:solidFill>
                  <a:schemeClr val="tx1"/>
                </a:solidFill>
                <a:effectLst/>
                <a:latin typeface="+mn-lt"/>
                <a:ea typeface="+mn-ea"/>
                <a:cs typeface="+mn-cs"/>
              </a:rPr>
              <a:t>anchor boxes</a:t>
            </a:r>
            <a:r>
              <a:rPr lang="zh-CN" altLang="en-US" sz="1200" b="0" i="0" kern="1200" dirty="0">
                <a:solidFill>
                  <a:schemeClr val="tx1"/>
                </a:solidFill>
                <a:effectLst/>
                <a:latin typeface="+mn-lt"/>
                <a:ea typeface="+mn-ea"/>
                <a:cs typeface="+mn-cs"/>
              </a:rPr>
              <a:t>后</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的召回率大大提升，由原来的</a:t>
            </a:r>
            <a:r>
              <a:rPr lang="en-US" altLang="zh-CN" sz="1200" b="0" i="0" kern="1200" dirty="0">
                <a:solidFill>
                  <a:schemeClr val="tx1"/>
                </a:solidFill>
                <a:effectLst/>
                <a:latin typeface="+mn-lt"/>
                <a:ea typeface="+mn-ea"/>
                <a:cs typeface="+mn-cs"/>
              </a:rPr>
              <a:t>81%</a:t>
            </a:r>
            <a:r>
              <a:rPr lang="zh-CN" altLang="en-US" sz="1200" b="0" i="0" kern="1200" dirty="0">
                <a:solidFill>
                  <a:schemeClr val="tx1"/>
                </a:solidFill>
                <a:effectLst/>
                <a:latin typeface="+mn-lt"/>
                <a:ea typeface="+mn-ea"/>
                <a:cs typeface="+mn-cs"/>
              </a:rPr>
              <a:t>升至</a:t>
            </a:r>
            <a:r>
              <a:rPr lang="en-US" altLang="zh-CN" sz="1200" b="0" i="0" kern="1200" dirty="0">
                <a:solidFill>
                  <a:schemeClr val="tx1"/>
                </a:solidFill>
                <a:effectLst/>
                <a:latin typeface="+mn-lt"/>
                <a:ea typeface="+mn-ea"/>
                <a:cs typeface="+mn-cs"/>
              </a:rPr>
              <a:t>88%</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13</a:t>
            </a:fld>
            <a:endParaRPr lang="zh-CN" altLang="en-US"/>
          </a:p>
        </p:txBody>
      </p:sp>
    </p:spTree>
    <p:extLst>
      <p:ext uri="{BB962C8B-B14F-4D97-AF65-F5344CB8AC3E}">
        <p14:creationId xmlns:p14="http://schemas.microsoft.com/office/powerpoint/2010/main" val="1251715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Faster R-CNN</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SSD</a:t>
            </a:r>
            <a:r>
              <a:rPr lang="zh-CN" altLang="en-US" sz="1200" b="0" i="0" kern="1200" dirty="0">
                <a:solidFill>
                  <a:schemeClr val="tx1"/>
                </a:solidFill>
                <a:effectLst/>
                <a:latin typeface="+mn-lt"/>
                <a:ea typeface="+mn-ea"/>
                <a:cs typeface="+mn-cs"/>
              </a:rPr>
              <a:t>中，先验框的大小和比例是按经验设定的，然后网络在训练过程中调整尺寸，带有一定的主观性。若在一开始就选择更好的先验，模型会更容易学习，从而做出更好的预测。</a:t>
            </a:r>
            <a:endParaRPr lang="en-US" altLang="zh-CN" dirty="0"/>
          </a:p>
          <a:p>
            <a:r>
              <a:rPr lang="en-US" altLang="zh-CN" dirty="0"/>
              <a:t>--YOLOv2</a:t>
            </a:r>
            <a:r>
              <a:rPr lang="zh-CN" altLang="en-US" dirty="0"/>
              <a:t>采用</a:t>
            </a:r>
            <a:r>
              <a:rPr lang="en-US" altLang="zh-CN" dirty="0"/>
              <a:t>k-means</a:t>
            </a:r>
            <a:r>
              <a:rPr lang="zh-CN" altLang="en-US" dirty="0"/>
              <a:t>聚类方法训练得到边界框尺寸。</a:t>
            </a:r>
            <a:r>
              <a:rPr lang="en-US" altLang="zh-CN" dirty="0"/>
              <a:t>K-means</a:t>
            </a:r>
            <a:r>
              <a:rPr lang="zh-CN" altLang="en-US" dirty="0"/>
              <a:t>聚类是</a:t>
            </a:r>
            <a:r>
              <a:rPr lang="zh-CN" altLang="en-US" sz="1200" b="0" i="0" kern="1200" dirty="0">
                <a:solidFill>
                  <a:schemeClr val="tx1"/>
                </a:solidFill>
                <a:effectLst/>
                <a:latin typeface="+mn-lt"/>
                <a:ea typeface="+mn-ea"/>
                <a:cs typeface="+mn-cs"/>
              </a:rPr>
              <a:t>将一些数据分为不同的类别，相同类别的数据之间距离很近，即数据之间的相似度与它们之间的距离成反比。</a:t>
            </a:r>
            <a:r>
              <a:rPr lang="zh-CN" altLang="en-US" dirty="0"/>
              <a:t>传统</a:t>
            </a:r>
            <a:r>
              <a:rPr lang="en-US" altLang="zh-CN" dirty="0"/>
              <a:t>K-means</a:t>
            </a:r>
            <a:r>
              <a:rPr lang="zh-CN" altLang="en-US" dirty="0"/>
              <a:t>聚类方法使用欧氏距离，但</a:t>
            </a:r>
            <a:r>
              <a:rPr lang="zh-CN" altLang="en-US" sz="1200" b="0" i="0" kern="1200" dirty="0">
                <a:solidFill>
                  <a:schemeClr val="tx1"/>
                </a:solidFill>
                <a:effectLst/>
                <a:latin typeface="+mn-lt"/>
                <a:ea typeface="+mn-ea"/>
                <a:cs typeface="+mn-cs"/>
              </a:rPr>
              <a:t>设置先验框的主要目的是为了使预测框与</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更好</a:t>
            </a:r>
            <a:r>
              <a:rPr lang="zh-CN" altLang="en-US" dirty="0"/>
              <a:t>，所以</a:t>
            </a:r>
            <a:r>
              <a:rPr lang="en-US" altLang="zh-CN" dirty="0"/>
              <a:t>YOLOv2</a:t>
            </a:r>
            <a:r>
              <a:rPr lang="zh-CN" altLang="en-US" dirty="0"/>
              <a:t>采用</a:t>
            </a:r>
            <a:r>
              <a:rPr lang="en-US" altLang="zh-CN" dirty="0"/>
              <a:t>IOU</a:t>
            </a:r>
            <a:r>
              <a:rPr lang="zh-CN" altLang="en-US" dirty="0"/>
              <a:t>值为评判标准，即采用的距离函数为</a:t>
            </a:r>
            <a:r>
              <a:rPr lang="en-US" altLang="zh-CN" dirty="0"/>
              <a:t>(</a:t>
            </a:r>
            <a:r>
              <a:rPr lang="zh-CN" altLang="en-US" dirty="0"/>
              <a:t>见上图</a:t>
            </a:r>
            <a:r>
              <a:rPr lang="en-US" altLang="zh-CN" dirty="0"/>
              <a:t>)</a:t>
            </a:r>
            <a:r>
              <a:rPr lang="zh-CN" altLang="en-US" dirty="0"/>
              <a:t>，</a:t>
            </a:r>
            <a:r>
              <a:rPr lang="en-US" altLang="zh-CN" sz="1200" b="0" i="0" kern="1200" dirty="0">
                <a:solidFill>
                  <a:schemeClr val="tx1"/>
                </a:solidFill>
                <a:effectLst/>
                <a:latin typeface="+mn-lt"/>
                <a:ea typeface="+mn-ea"/>
                <a:cs typeface="+mn-cs"/>
              </a:rPr>
              <a:t>centroid</a:t>
            </a:r>
            <a:r>
              <a:rPr lang="zh-CN" altLang="en-US" sz="1200" b="0" i="0" kern="1200" dirty="0">
                <a:solidFill>
                  <a:schemeClr val="tx1"/>
                </a:solidFill>
                <a:effectLst/>
                <a:latin typeface="+mn-lt"/>
                <a:ea typeface="+mn-ea"/>
                <a:cs typeface="+mn-cs"/>
              </a:rPr>
              <a:t>是预测框，</a:t>
            </a:r>
            <a:r>
              <a:rPr lang="en-US" altLang="zh-CN" sz="1200" b="0" i="0" kern="1200" dirty="0">
                <a:solidFill>
                  <a:schemeClr val="tx1"/>
                </a:solidFill>
                <a:effectLst/>
                <a:latin typeface="+mn-lt"/>
                <a:ea typeface="+mn-ea"/>
                <a:cs typeface="+mn-cs"/>
              </a:rPr>
              <a:t>box</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是两者间的“距离”。</a:t>
            </a:r>
            <a:r>
              <a:rPr lang="en-US" altLang="zh-CN" sz="1200" b="0" i="0" kern="1200" dirty="0">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越大，“距离”越近。</a:t>
            </a:r>
            <a:endParaRPr lang="en-US" altLang="zh-CN" dirty="0"/>
          </a:p>
          <a:p>
            <a:r>
              <a:rPr lang="en-US" altLang="zh-CN" dirty="0"/>
              <a:t>--</a:t>
            </a:r>
            <a:r>
              <a:rPr lang="zh-CN" altLang="en-US" dirty="0"/>
              <a:t>左图</a:t>
            </a:r>
            <a:r>
              <a:rPr lang="zh-CN" altLang="en-US" sz="1200" b="0" i="0" kern="1200" dirty="0">
                <a:solidFill>
                  <a:schemeClr val="tx1"/>
                </a:solidFill>
                <a:effectLst/>
                <a:latin typeface="+mn-lt"/>
                <a:ea typeface="+mn-ea"/>
                <a:cs typeface="+mn-cs"/>
              </a:rPr>
              <a:t>是在选择不同的聚类数值</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的情况下，得到</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个边界框，然后计算样本中标注的边框与各</a:t>
            </a:r>
            <a:r>
              <a:rPr lang="en-US" altLang="zh-CN" sz="1200" b="0" i="0" kern="1200" dirty="0">
                <a:solidFill>
                  <a:schemeClr val="tx1"/>
                </a:solidFill>
                <a:effectLst/>
                <a:latin typeface="+mn-lt"/>
                <a:ea typeface="+mn-ea"/>
                <a:cs typeface="+mn-cs"/>
              </a:rPr>
              <a:t>centroid</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Avg IOU</a:t>
            </a:r>
            <a:r>
              <a:rPr lang="zh-CN" altLang="en-US" sz="1200" b="0" i="0" kern="1200" dirty="0">
                <a:solidFill>
                  <a:schemeClr val="tx1"/>
                </a:solidFill>
                <a:effectLst/>
                <a:latin typeface="+mn-lt"/>
                <a:ea typeface="+mn-ea"/>
                <a:cs typeface="+mn-cs"/>
              </a:rPr>
              <a:t>。显然，边框数</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越多，</a:t>
            </a:r>
            <a:r>
              <a:rPr lang="en-US" altLang="zh-CN" sz="1200" b="0" i="0" kern="1200" dirty="0">
                <a:solidFill>
                  <a:schemeClr val="tx1"/>
                </a:solidFill>
                <a:effectLst/>
                <a:latin typeface="+mn-lt"/>
                <a:ea typeface="+mn-ea"/>
                <a:cs typeface="+mn-cs"/>
              </a:rPr>
              <a:t>Avg IOU</a:t>
            </a:r>
            <a:r>
              <a:rPr lang="zh-CN" altLang="en-US" sz="1200" b="0" i="0" kern="1200" dirty="0">
                <a:solidFill>
                  <a:schemeClr val="tx1"/>
                </a:solidFill>
                <a:effectLst/>
                <a:latin typeface="+mn-lt"/>
                <a:ea typeface="+mn-ea"/>
                <a:cs typeface="+mn-cs"/>
              </a:rPr>
              <a:t>越大。</a:t>
            </a:r>
            <a:r>
              <a:rPr lang="zh-CN" altLang="en-US" dirty="0"/>
              <a:t>两条曲线分别代表两个不同的数据集。在分析聚类结果并权衡模型复杂度与</a:t>
            </a:r>
            <a:r>
              <a:rPr lang="en-US" altLang="zh-CN" dirty="0"/>
              <a:t>IOU</a:t>
            </a:r>
            <a:r>
              <a:rPr lang="zh-CN" altLang="en-US" dirty="0"/>
              <a:t>值后，</a:t>
            </a:r>
            <a:r>
              <a:rPr lang="en-US" altLang="zh-CN" dirty="0"/>
              <a:t>YOLOv2</a:t>
            </a:r>
            <a:r>
              <a:rPr lang="zh-CN" altLang="en-US" dirty="0"/>
              <a:t>选择</a:t>
            </a:r>
            <a:r>
              <a:rPr lang="en-US" altLang="zh-CN" dirty="0"/>
              <a:t>K=5</a:t>
            </a:r>
            <a:r>
              <a:rPr lang="zh-CN" altLang="en-US" dirty="0"/>
              <a:t>，即</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个聚类框</a:t>
            </a:r>
            <a:r>
              <a:rPr lang="zh-CN" altLang="en-US" dirty="0"/>
              <a:t>来进行定位预测。</a:t>
            </a:r>
            <a:endParaRPr lang="en-US" altLang="zh-CN" dirty="0"/>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右图则显示了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种聚类分别得到的先验框，</a:t>
            </a:r>
            <a:r>
              <a:rPr lang="en-US" altLang="zh-CN" sz="1200" b="0" i="0" kern="1200" dirty="0">
                <a:solidFill>
                  <a:schemeClr val="tx1"/>
                </a:solidFill>
                <a:effectLst/>
                <a:latin typeface="+mn-lt"/>
                <a:ea typeface="+mn-ea"/>
                <a:cs typeface="+mn-cs"/>
              </a:rPr>
              <a:t>VOC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COCO</a:t>
            </a:r>
            <a:r>
              <a:rPr lang="zh-CN" altLang="en-US" sz="1200" b="0" i="0" kern="1200" dirty="0">
                <a:solidFill>
                  <a:schemeClr val="tx1"/>
                </a:solidFill>
                <a:effectLst/>
                <a:latin typeface="+mn-lt"/>
                <a:ea typeface="+mn-ea"/>
                <a:cs typeface="+mn-cs"/>
              </a:rPr>
              <a:t>数据集略有差异，但都为中扁长的框较少，而瘦高的框更多，更符合行人特征。</a:t>
            </a:r>
            <a:br>
              <a:rPr lang="zh-CN" altLang="en-US" dirty="0"/>
            </a:br>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14</a:t>
            </a:fld>
            <a:endParaRPr lang="zh-CN" altLang="en-US"/>
          </a:p>
        </p:txBody>
      </p:sp>
    </p:spTree>
    <p:extLst>
      <p:ext uri="{BB962C8B-B14F-4D97-AF65-F5344CB8AC3E}">
        <p14:creationId xmlns:p14="http://schemas.microsoft.com/office/powerpoint/2010/main" val="1360142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b="0" i="0" kern="1200" dirty="0">
                <a:solidFill>
                  <a:schemeClr val="tx1"/>
                </a:solidFill>
                <a:effectLst/>
                <a:latin typeface="+mn-lt"/>
                <a:ea typeface="+mn-ea"/>
                <a:cs typeface="+mn-cs"/>
              </a:rPr>
              <a:t>--Faster RCNN</a:t>
            </a:r>
            <a:r>
              <a:rPr lang="zh-CN" altLang="en-US" sz="1200" b="0" i="0" kern="1200" dirty="0">
                <a:solidFill>
                  <a:schemeClr val="tx1"/>
                </a:solidFill>
                <a:effectLst/>
                <a:latin typeface="+mn-lt"/>
                <a:ea typeface="+mn-ea"/>
                <a:cs typeface="+mn-cs"/>
              </a:rPr>
              <a:t>的先验框位置预测公式：</a:t>
            </a:r>
            <a:r>
              <a:rPr lang="en-US" altLang="zh-CN" sz="1200" kern="1200" dirty="0">
                <a:solidFill>
                  <a:schemeClr val="tx1"/>
                </a:solidFill>
                <a:latin typeface="+mn-lt"/>
                <a:ea typeface="+mn-ea"/>
                <a:cs typeface="+mn-cs"/>
              </a:rPr>
              <a:t>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y</a:t>
            </a:r>
            <a:r>
              <a:rPr lang="zh-CN" altLang="en-US" sz="1200" kern="1200" dirty="0">
                <a:solidFill>
                  <a:schemeClr val="tx1"/>
                </a:solidFill>
                <a:latin typeface="+mn-lt"/>
                <a:ea typeface="+mn-ea"/>
                <a:cs typeface="+mn-cs"/>
              </a:rPr>
              <a:t>是预测边框的中心，</a:t>
            </a:r>
            <a:r>
              <a:rPr lang="en-US" altLang="zh-CN" sz="1200" kern="1200" dirty="0" err="1">
                <a:solidFill>
                  <a:schemeClr val="tx1"/>
                </a:solidFill>
                <a:latin typeface="+mn-lt"/>
                <a:ea typeface="+mn-ea"/>
                <a:cs typeface="+mn-cs"/>
              </a:rPr>
              <a:t>tx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ty</a:t>
            </a:r>
            <a:r>
              <a:rPr lang="zh-CN" altLang="en-US" sz="1200" kern="1200" dirty="0">
                <a:solidFill>
                  <a:schemeClr val="tx1"/>
                </a:solidFill>
                <a:latin typeface="+mn-lt"/>
                <a:ea typeface="+mn-ea"/>
                <a:cs typeface="+mn-cs"/>
              </a:rPr>
              <a:t>是要学习的参数，</a:t>
            </a:r>
            <a:r>
              <a:rPr lang="en-US" altLang="zh-CN" sz="1200" kern="1200" dirty="0" err="1">
                <a:solidFill>
                  <a:schemeClr val="tx1"/>
                </a:solidFill>
                <a:latin typeface="+mn-lt"/>
                <a:ea typeface="+mn-ea"/>
                <a:cs typeface="+mn-cs"/>
              </a:rPr>
              <a:t>wa</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ha</a:t>
            </a:r>
            <a:r>
              <a:rPr lang="zh-CN" altLang="en-US" sz="1200" kern="1200" dirty="0">
                <a:solidFill>
                  <a:schemeClr val="tx1"/>
                </a:solidFill>
                <a:latin typeface="+mn-lt"/>
                <a:ea typeface="+mn-ea"/>
                <a:cs typeface="+mn-cs"/>
              </a:rPr>
              <a:t>是先验框的宽和高，</a:t>
            </a:r>
            <a:r>
              <a:rPr lang="en-US" altLang="zh-CN" sz="1200" kern="1200" dirty="0" err="1">
                <a:solidFill>
                  <a:schemeClr val="tx1"/>
                </a:solidFill>
                <a:latin typeface="+mn-lt"/>
                <a:ea typeface="+mn-ea"/>
                <a:cs typeface="+mn-cs"/>
              </a:rPr>
              <a:t>xa</a:t>
            </a:r>
            <a:r>
              <a:rPr lang="zh-CN" altLang="en-US"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ya</a:t>
            </a:r>
            <a:r>
              <a:rPr lang="zh-CN" altLang="en-US" sz="1200" kern="1200" dirty="0">
                <a:solidFill>
                  <a:schemeClr val="tx1"/>
                </a:solidFill>
                <a:latin typeface="+mn-lt"/>
                <a:ea typeface="+mn-ea"/>
                <a:cs typeface="+mn-cs"/>
              </a:rPr>
              <a:t>是先验框的中心点坐标，</a:t>
            </a:r>
            <a:r>
              <a:rPr lang="zh-CN" altLang="en-US" sz="1200" b="0" i="0" kern="1200" dirty="0">
                <a:solidFill>
                  <a:schemeClr val="tx1"/>
                </a:solidFill>
                <a:effectLst/>
                <a:latin typeface="+mn-lt"/>
                <a:ea typeface="+mn-ea"/>
                <a:cs typeface="+mn-cs"/>
              </a:rPr>
              <a:t>由于的</a:t>
            </a:r>
            <a:r>
              <a:rPr lang="en-US" altLang="zh-CN" sz="1200" kern="1200" dirty="0" err="1">
                <a:solidFill>
                  <a:schemeClr val="tx1"/>
                </a:solidFill>
                <a:latin typeface="+mn-lt"/>
                <a:ea typeface="+mn-ea"/>
                <a:cs typeface="+mn-cs"/>
              </a:rPr>
              <a:t>tx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ty</a:t>
            </a:r>
            <a:r>
              <a:rPr lang="zh-CN" altLang="en-US" sz="1200" b="0" i="0" kern="1200" dirty="0">
                <a:solidFill>
                  <a:schemeClr val="tx1"/>
                </a:solidFill>
                <a:effectLst/>
                <a:latin typeface="+mn-lt"/>
                <a:ea typeface="+mn-ea"/>
                <a:cs typeface="+mn-cs"/>
              </a:rPr>
              <a:t>取值没有任何约束，因此预测框的中心可能出现在任何位置，训练早期不容易稳定。因此</a:t>
            </a:r>
            <a:r>
              <a:rPr lang="en-US" altLang="zh-CN" sz="1200" b="0" i="0" kern="1200" dirty="0">
                <a:solidFill>
                  <a:schemeClr val="tx1"/>
                </a:solidFill>
                <a:effectLst/>
                <a:latin typeface="+mn-lt"/>
                <a:ea typeface="+mn-ea"/>
                <a:cs typeface="+mn-cs"/>
              </a:rPr>
              <a:t>YOLO</a:t>
            </a:r>
            <a:r>
              <a:rPr lang="zh-CN" altLang="en-US" sz="1200" b="0" i="0" kern="1200" dirty="0">
                <a:solidFill>
                  <a:schemeClr val="tx1"/>
                </a:solidFill>
                <a:effectLst/>
                <a:latin typeface="+mn-lt"/>
                <a:ea typeface="+mn-ea"/>
                <a:cs typeface="+mn-cs"/>
              </a:rPr>
              <a:t>调整了预测公式，将预测边框的中心约束在特定单元格内。</a:t>
            </a:r>
            <a:endParaRPr lang="en-US" altLang="zh-CN" sz="1200" b="0" i="0" kern="1200" dirty="0">
              <a:solidFill>
                <a:schemeClr val="tx1"/>
              </a:solidFill>
              <a:effectLst/>
              <a:latin typeface="+mn-lt"/>
              <a:ea typeface="+mn-ea"/>
              <a:cs typeface="+mn-cs"/>
            </a:endParaRPr>
          </a:p>
          <a:p>
            <a:pPr marL="0" algn="l" defTabSz="914400" rtl="0" eaLnBrk="1" latinLnBrk="0" hangingPunct="1"/>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13 *13 </a:t>
            </a:r>
            <a:r>
              <a:rPr lang="zh-CN" altLang="en-US" sz="1200" b="0" i="0" kern="1200" dirty="0">
                <a:solidFill>
                  <a:schemeClr val="tx1"/>
                </a:solidFill>
                <a:effectLst/>
                <a:latin typeface="+mn-lt"/>
                <a:ea typeface="+mn-ea"/>
                <a:cs typeface="+mn-cs"/>
              </a:rPr>
              <a:t>的特征图的每个单元格上预测</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个边界框，同时对每个边界框预测坐标，网格大小会先归一化，即一个网格的宽、高均等于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kern="1200" dirty="0">
                <a:solidFill>
                  <a:schemeClr val="tx1"/>
                </a:solidFill>
                <a:latin typeface="+mn-lt"/>
                <a:ea typeface="+mn-ea"/>
                <a:cs typeface="+mn-cs"/>
              </a:rPr>
              <a:t>bx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by</a:t>
            </a:r>
            <a:r>
              <a:rPr lang="zh-CN" altLang="en-US"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bw</a:t>
            </a:r>
            <a:r>
              <a:rPr lang="zh-CN" altLang="en-US"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bh</a:t>
            </a:r>
            <a:r>
              <a:rPr lang="zh-CN" altLang="en-US" sz="1200" kern="1200" dirty="0">
                <a:solidFill>
                  <a:schemeClr val="tx1"/>
                </a:solidFill>
                <a:latin typeface="+mn-lt"/>
                <a:ea typeface="+mn-ea"/>
                <a:cs typeface="+mn-cs"/>
              </a:rPr>
              <a:t>是预测边框的中心和宽高。</a:t>
            </a:r>
            <a:r>
              <a:rPr lang="en-US" altLang="zh-CN" sz="1200" kern="1200" dirty="0">
                <a:solidFill>
                  <a:schemeClr val="tx1"/>
                </a:solidFill>
                <a:latin typeface="+mn-lt"/>
                <a:ea typeface="+mn-ea"/>
                <a:cs typeface="+mn-cs"/>
              </a:rPr>
              <a:t>cx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cy</a:t>
            </a:r>
            <a:r>
              <a:rPr lang="zh-CN" altLang="en-US" sz="1200" kern="1200" dirty="0">
                <a:solidFill>
                  <a:schemeClr val="tx1"/>
                </a:solidFill>
                <a:latin typeface="+mn-lt"/>
                <a:ea typeface="+mn-ea"/>
                <a:cs typeface="+mn-cs"/>
              </a:rPr>
              <a:t>是当前网格左上角到图像左上角的距离。</a:t>
            </a:r>
            <a:r>
              <a:rPr lang="en-US" altLang="zh-CN" sz="1200" kern="1200" dirty="0">
                <a:solidFill>
                  <a:schemeClr val="tx1"/>
                </a:solidFill>
                <a:latin typeface="+mn-lt"/>
                <a:ea typeface="+mn-ea"/>
                <a:cs typeface="+mn-cs"/>
              </a:rPr>
              <a:t>Pw</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Ph </a:t>
            </a:r>
            <a:r>
              <a:rPr lang="zh-CN" altLang="en-US" sz="1200" kern="1200" dirty="0">
                <a:solidFill>
                  <a:schemeClr val="tx1"/>
                </a:solidFill>
                <a:latin typeface="+mn-lt"/>
                <a:ea typeface="+mn-ea"/>
                <a:cs typeface="+mn-cs"/>
              </a:rPr>
              <a:t>是先验框的宽和高。</a:t>
            </a:r>
            <a:r>
              <a:rPr lang="en-US" altLang="zh-CN" sz="1200" kern="1200" dirty="0">
                <a:solidFill>
                  <a:schemeClr val="tx1"/>
                </a:solidFill>
                <a:latin typeface="+mn-lt"/>
                <a:ea typeface="+mn-ea"/>
                <a:cs typeface="+mn-cs"/>
              </a:rPr>
              <a:t>σ</a:t>
            </a:r>
            <a:r>
              <a:rPr lang="zh-CN" altLang="en-US" sz="1200" kern="1200" dirty="0">
                <a:solidFill>
                  <a:schemeClr val="tx1"/>
                </a:solidFill>
                <a:latin typeface="+mn-lt"/>
                <a:ea typeface="+mn-ea"/>
                <a:cs typeface="+mn-cs"/>
              </a:rPr>
              <a:t>是</a:t>
            </a:r>
            <a:r>
              <a:rPr lang="en-US" altLang="zh-CN" sz="1200" kern="1200" dirty="0">
                <a:solidFill>
                  <a:schemeClr val="tx1"/>
                </a:solidFill>
                <a:latin typeface="+mn-lt"/>
                <a:ea typeface="+mn-ea"/>
                <a:cs typeface="+mn-cs"/>
              </a:rPr>
              <a:t>sigmoid</a:t>
            </a:r>
            <a:r>
              <a:rPr lang="zh-CN" altLang="en-US" sz="1200" kern="1200" dirty="0">
                <a:solidFill>
                  <a:schemeClr val="tx1"/>
                </a:solidFill>
                <a:latin typeface="+mn-lt"/>
                <a:ea typeface="+mn-ea"/>
                <a:cs typeface="+mn-cs"/>
              </a:rPr>
              <a:t>函数，</a:t>
            </a:r>
            <a:r>
              <a:rPr lang="zh-CN" altLang="en-US" sz="1200" b="0" i="0" kern="1200" dirty="0">
                <a:solidFill>
                  <a:schemeClr val="tx1"/>
                </a:solidFill>
                <a:effectLst/>
                <a:latin typeface="+mn-lt"/>
                <a:ea typeface="+mn-ea"/>
                <a:cs typeface="+mn-cs"/>
              </a:rPr>
              <a:t>将一个实数映射到</a:t>
            </a:r>
            <a:r>
              <a:rPr lang="en-US" altLang="zh-CN" sz="1200" b="0" i="0" kern="1200" dirty="0">
                <a:solidFill>
                  <a:schemeClr val="tx1"/>
                </a:solidFill>
                <a:effectLst/>
                <a:latin typeface="+mn-lt"/>
                <a:ea typeface="+mn-ea"/>
                <a:cs typeface="+mn-cs"/>
              </a:rPr>
              <a:t>(0,1)</a:t>
            </a:r>
            <a:r>
              <a:rPr lang="zh-CN" altLang="en-US" sz="1200" kern="1200" dirty="0">
                <a:solidFill>
                  <a:schemeClr val="tx1"/>
                </a:solidFill>
                <a:latin typeface="+mn-lt"/>
                <a:ea typeface="+mn-ea"/>
                <a:cs typeface="+mn-cs"/>
              </a:rPr>
              <a:t>。</a:t>
            </a:r>
            <a:r>
              <a:rPr lang="zh-CN" altLang="en-US" sz="1200" b="0" i="0" kern="1200" dirty="0">
                <a:solidFill>
                  <a:schemeClr val="tx1"/>
                </a:solidFill>
                <a:effectLst/>
                <a:latin typeface="+mn-lt"/>
                <a:ea typeface="+mn-ea"/>
                <a:cs typeface="+mn-cs"/>
              </a:rPr>
              <a:t>由于</a:t>
            </a:r>
            <a:r>
              <a:rPr lang="en-US" altLang="zh-CN" sz="1200" b="0" i="0" kern="1200" dirty="0">
                <a:solidFill>
                  <a:schemeClr val="tx1"/>
                </a:solidFill>
                <a:effectLst/>
                <a:latin typeface="+mn-lt"/>
                <a:ea typeface="+mn-ea"/>
                <a:cs typeface="+mn-cs"/>
              </a:rPr>
              <a:t>σ</a:t>
            </a:r>
            <a:r>
              <a:rPr lang="zh-CN" altLang="en-US" sz="1200" b="0" i="0" kern="1200" dirty="0">
                <a:solidFill>
                  <a:schemeClr val="tx1"/>
                </a:solidFill>
                <a:effectLst/>
                <a:latin typeface="+mn-lt"/>
                <a:ea typeface="+mn-ea"/>
                <a:cs typeface="+mn-cs"/>
              </a:rPr>
              <a:t>函数将</a:t>
            </a:r>
            <a:r>
              <a:rPr lang="en-US" altLang="zh-CN" sz="1200" kern="1200" dirty="0" err="1">
                <a:solidFill>
                  <a:schemeClr val="tx1"/>
                </a:solidFill>
                <a:latin typeface="+mn-lt"/>
                <a:ea typeface="+mn-ea"/>
                <a:cs typeface="+mn-cs"/>
              </a:rPr>
              <a:t>tx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ty</a:t>
            </a:r>
            <a:r>
              <a:rPr lang="zh-CN" altLang="en-US" sz="1200" b="0" i="0" kern="1200" dirty="0">
                <a:solidFill>
                  <a:schemeClr val="tx1"/>
                </a:solidFill>
                <a:effectLst/>
                <a:latin typeface="+mn-lt"/>
                <a:ea typeface="+mn-ea"/>
                <a:cs typeface="+mn-cs"/>
              </a:rPr>
              <a:t>约束在</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范围内，所以预测边框的中心点被约束在网格内。</a:t>
            </a:r>
            <a:r>
              <a:rPr lang="en-US" altLang="zh-CN" sz="1200" kern="1200" dirty="0" err="1">
                <a:solidFill>
                  <a:schemeClr val="tx1"/>
                </a:solidFill>
                <a:latin typeface="+mn-lt"/>
                <a:ea typeface="+mn-ea"/>
                <a:cs typeface="+mn-cs"/>
              </a:rPr>
              <a:t>tx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ty</a:t>
            </a:r>
            <a:r>
              <a:rPr lang="zh-CN" altLang="en-US"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tw</a:t>
            </a:r>
            <a:r>
              <a:rPr lang="zh-CN" altLang="en-US"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th</a:t>
            </a:r>
            <a:r>
              <a:rPr lang="zh-CN" altLang="en-US" sz="1200" kern="1200" dirty="0">
                <a:solidFill>
                  <a:schemeClr val="tx1"/>
                </a:solidFill>
                <a:latin typeface="+mn-lt"/>
                <a:ea typeface="+mn-ea"/>
                <a:cs typeface="+mn-cs"/>
              </a:rPr>
              <a:t>是要学习的参数。</a:t>
            </a:r>
            <a:endParaRPr lang="en-US" altLang="zh-CN" sz="1200" kern="1200" dirty="0">
              <a:solidFill>
                <a:schemeClr val="tx1"/>
              </a:solidFill>
              <a:latin typeface="+mn-lt"/>
              <a:ea typeface="+mn-ea"/>
              <a:cs typeface="+mn-cs"/>
            </a:endParaRPr>
          </a:p>
          <a:p>
            <a:pPr marL="0" algn="l" defTabSz="914400" rtl="0" eaLnBrk="1" latinLnBrk="0" hangingPunct="1"/>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定位预测值被归一化后，参数就更容易得到学习，模型就更稳定，直接位置预测法</a:t>
            </a:r>
            <a:r>
              <a:rPr lang="zh-CN" altLang="en-US" sz="1200" kern="1200" dirty="0">
                <a:solidFill>
                  <a:schemeClr val="tx1"/>
                </a:solidFill>
                <a:latin typeface="+mn-lt"/>
                <a:ea typeface="+mn-ea"/>
                <a:cs typeface="+mn-cs"/>
              </a:rPr>
              <a:t>与聚类结合后使</a:t>
            </a:r>
            <a:r>
              <a:rPr lang="en-US" altLang="zh-CN" sz="1200" kern="1200" dirty="0" err="1">
                <a:solidFill>
                  <a:schemeClr val="tx1"/>
                </a:solidFill>
                <a:latin typeface="+mn-lt"/>
                <a:ea typeface="+mn-ea"/>
                <a:cs typeface="+mn-cs"/>
              </a:rPr>
              <a:t>mAP</a:t>
            </a:r>
            <a:r>
              <a:rPr lang="zh-CN" altLang="en-US" sz="1200" kern="1200" dirty="0">
                <a:solidFill>
                  <a:schemeClr val="tx1"/>
                </a:solidFill>
                <a:latin typeface="+mn-lt"/>
                <a:ea typeface="+mn-ea"/>
                <a:cs typeface="+mn-cs"/>
              </a:rPr>
              <a:t>提升</a:t>
            </a:r>
            <a:r>
              <a:rPr lang="en-US" altLang="zh-CN" sz="1200" kern="1200" dirty="0">
                <a:solidFill>
                  <a:schemeClr val="tx1"/>
                </a:solidFill>
                <a:latin typeface="+mn-lt"/>
                <a:ea typeface="+mn-ea"/>
                <a:cs typeface="+mn-cs"/>
              </a:rPr>
              <a:t>5%</a:t>
            </a:r>
          </a:p>
          <a:p>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C3A2F8D9-9480-45D9-AEBE-FB38F4AFCB86}" type="slidenum">
              <a:rPr lang="zh-CN" altLang="en-US" smtClean="0"/>
              <a:t>15</a:t>
            </a:fld>
            <a:endParaRPr lang="zh-CN" altLang="en-US"/>
          </a:p>
        </p:txBody>
      </p:sp>
    </p:spTree>
    <p:extLst>
      <p:ext uri="{BB962C8B-B14F-4D97-AF65-F5344CB8AC3E}">
        <p14:creationId xmlns:p14="http://schemas.microsoft.com/office/powerpoint/2010/main" val="4098323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细粒度特征。</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输入图片大小为</a:t>
            </a:r>
            <a:r>
              <a:rPr lang="en-US" altLang="zh-CN" sz="1200" b="0" i="0" kern="1200" dirty="0">
                <a:solidFill>
                  <a:schemeClr val="tx1"/>
                </a:solidFill>
                <a:effectLst/>
                <a:latin typeface="+mn-lt"/>
                <a:ea typeface="+mn-ea"/>
                <a:cs typeface="+mn-cs"/>
              </a:rPr>
              <a:t>416*416</a:t>
            </a:r>
            <a:r>
              <a:rPr lang="zh-CN" altLang="en-US" sz="1200" b="0" i="0" kern="1200" dirty="0">
                <a:solidFill>
                  <a:schemeClr val="tx1"/>
                </a:solidFill>
                <a:effectLst/>
                <a:latin typeface="+mn-lt"/>
                <a:ea typeface="+mn-ea"/>
                <a:cs typeface="+mn-cs"/>
              </a:rPr>
              <a:t>，经过</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次最大池化后得到</a:t>
            </a:r>
            <a:r>
              <a:rPr lang="en-US" altLang="zh-CN" sz="1200" b="0" i="0" kern="1200" dirty="0">
                <a:solidFill>
                  <a:schemeClr val="tx1"/>
                </a:solidFill>
                <a:effectLst/>
                <a:latin typeface="+mn-lt"/>
                <a:ea typeface="+mn-ea"/>
                <a:cs typeface="+mn-cs"/>
              </a:rPr>
              <a:t>13*13</a:t>
            </a:r>
            <a:r>
              <a:rPr lang="zh-CN" altLang="en-US" sz="1200" b="0" i="0" kern="1200" dirty="0">
                <a:solidFill>
                  <a:schemeClr val="tx1"/>
                </a:solidFill>
                <a:effectLst/>
                <a:latin typeface="+mn-lt"/>
                <a:ea typeface="+mn-ea"/>
                <a:cs typeface="+mn-cs"/>
              </a:rPr>
              <a:t>的特征图，较小的对象可能特征已经不明显甚至被忽略。为更好的检测出一些较小的对象，最后输出的特征图需要保留一些更细节的信息。</a:t>
            </a:r>
            <a:endParaRPr lang="en-US" altLang="zh-CN" sz="1200" b="0" i="0" kern="1200" dirty="0">
              <a:solidFill>
                <a:schemeClr val="tx1"/>
              </a:solidFill>
              <a:effectLst/>
              <a:latin typeface="+mn-lt"/>
              <a:ea typeface="+mn-ea"/>
              <a:cs typeface="+mn-cs"/>
            </a:endParaRPr>
          </a:p>
          <a:p>
            <a:r>
              <a:rPr lang="en-US" altLang="zh-CN" dirty="0"/>
              <a:t>--YOLOv2</a:t>
            </a:r>
            <a:r>
              <a:rPr lang="zh-CN" altLang="en-US" dirty="0"/>
              <a:t>引入一种称为</a:t>
            </a:r>
            <a:r>
              <a:rPr lang="en-US" altLang="zh-CN" dirty="0"/>
              <a:t>passthrough</a:t>
            </a:r>
            <a:r>
              <a:rPr lang="zh-CN" altLang="en-US" dirty="0"/>
              <a:t>层的方法保留细节信息。即在最后一个</a:t>
            </a:r>
            <a:r>
              <a:rPr lang="en-US" altLang="zh-CN" dirty="0"/>
              <a:t>pooling</a:t>
            </a:r>
            <a:r>
              <a:rPr lang="zh-CN" altLang="en-US" dirty="0"/>
              <a:t>之前，特征图的大小是</a:t>
            </a:r>
            <a:r>
              <a:rPr lang="en-US" altLang="zh-CN" dirty="0"/>
              <a:t>26*26*512</a:t>
            </a:r>
            <a:r>
              <a:rPr lang="zh-CN" altLang="en-US" dirty="0"/>
              <a:t>，</a:t>
            </a:r>
            <a:r>
              <a:rPr lang="zh-CN" altLang="en-US" sz="1200" b="0" i="0" kern="1200" dirty="0">
                <a:solidFill>
                  <a:schemeClr val="tx1"/>
                </a:solidFill>
                <a:effectLst/>
                <a:latin typeface="+mn-lt"/>
                <a:ea typeface="+mn-ea"/>
                <a:cs typeface="+mn-cs"/>
              </a:rPr>
              <a:t>经</a:t>
            </a:r>
            <a:r>
              <a:rPr lang="en-US" altLang="zh-CN" sz="1200" b="0" i="0" kern="1200" dirty="0">
                <a:solidFill>
                  <a:schemeClr val="tx1"/>
                </a:solidFill>
                <a:effectLst/>
                <a:latin typeface="+mn-lt"/>
                <a:ea typeface="+mn-ea"/>
                <a:cs typeface="+mn-cs"/>
              </a:rPr>
              <a:t>passthrough</a:t>
            </a:r>
            <a:r>
              <a:rPr lang="zh-CN" altLang="en-US" sz="1200" b="0" i="0" kern="1200" dirty="0">
                <a:solidFill>
                  <a:schemeClr val="tx1"/>
                </a:solidFill>
                <a:effectLst/>
                <a:latin typeface="+mn-lt"/>
                <a:ea typeface="+mn-ea"/>
                <a:cs typeface="+mn-cs"/>
              </a:rPr>
              <a:t>层处理后</a:t>
            </a:r>
            <a:r>
              <a:rPr lang="zh-CN" altLang="en-US" dirty="0"/>
              <a:t>将其</a:t>
            </a:r>
            <a:r>
              <a:rPr lang="en-US" altLang="zh-CN" dirty="0"/>
              <a:t>1</a:t>
            </a:r>
            <a:r>
              <a:rPr lang="zh-CN" altLang="en-US" dirty="0"/>
              <a:t>拆</a:t>
            </a:r>
            <a:r>
              <a:rPr lang="en-US" altLang="zh-CN" dirty="0"/>
              <a:t>4</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13*13*2048</a:t>
            </a:r>
            <a:r>
              <a:rPr lang="zh-CN" altLang="en-US" sz="1200" b="0" i="0" kern="1200" dirty="0">
                <a:solidFill>
                  <a:schemeClr val="tx1"/>
                </a:solidFill>
                <a:effectLst/>
                <a:latin typeface="+mn-lt"/>
                <a:ea typeface="+mn-ea"/>
                <a:cs typeface="+mn-cs"/>
              </a:rPr>
              <a:t>的新特征图（特征图大小降低</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倍，而通道数增大</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，然后与后面</a:t>
            </a:r>
            <a:r>
              <a:rPr lang="en-US" altLang="zh-CN" sz="1200" b="0" i="0" kern="1200" dirty="0">
                <a:solidFill>
                  <a:schemeClr val="tx1"/>
                </a:solidFill>
                <a:effectLst/>
                <a:latin typeface="+mn-lt"/>
                <a:ea typeface="+mn-ea"/>
                <a:cs typeface="+mn-cs"/>
              </a:rPr>
              <a:t>13*13*1024</a:t>
            </a:r>
            <a:r>
              <a:rPr lang="zh-CN" altLang="en-US" sz="1200" b="0" i="0" kern="1200" dirty="0">
                <a:solidFill>
                  <a:schemeClr val="tx1"/>
                </a:solidFill>
                <a:effectLst/>
                <a:latin typeface="+mn-lt"/>
                <a:ea typeface="+mn-ea"/>
                <a:cs typeface="+mn-cs"/>
              </a:rPr>
              <a:t>的特征图</a:t>
            </a:r>
            <a:r>
              <a:rPr lang="en-US" altLang="zh-CN" sz="1200" b="0" i="0" kern="1200" dirty="0" err="1">
                <a:solidFill>
                  <a:schemeClr val="tx1"/>
                </a:solidFill>
                <a:effectLst/>
                <a:latin typeface="+mn-lt"/>
                <a:ea typeface="+mn-ea"/>
                <a:cs typeface="+mn-cs"/>
              </a:rPr>
              <a:t>concat</a:t>
            </a:r>
            <a:r>
              <a:rPr lang="zh-CN" altLang="en-US" sz="1200" b="0" i="0" kern="1200" dirty="0">
                <a:solidFill>
                  <a:schemeClr val="tx1"/>
                </a:solidFill>
                <a:effectLst/>
                <a:latin typeface="+mn-lt"/>
                <a:ea typeface="+mn-ea"/>
                <a:cs typeface="+mn-cs"/>
              </a:rPr>
              <a:t>在一起形成</a:t>
            </a:r>
            <a:r>
              <a:rPr lang="en-US" altLang="zh-CN" sz="1200" b="0" i="0" kern="1200" dirty="0">
                <a:solidFill>
                  <a:schemeClr val="tx1"/>
                </a:solidFill>
                <a:effectLst/>
                <a:latin typeface="+mn-lt"/>
                <a:ea typeface="+mn-ea"/>
                <a:cs typeface="+mn-cs"/>
              </a:rPr>
              <a:t>13*13*3072</a:t>
            </a:r>
            <a:r>
              <a:rPr lang="zh-CN" altLang="en-US" sz="1200" b="0" i="0" kern="1200" dirty="0">
                <a:solidFill>
                  <a:schemeClr val="tx1"/>
                </a:solidFill>
                <a:effectLst/>
                <a:latin typeface="+mn-lt"/>
                <a:ea typeface="+mn-ea"/>
                <a:cs typeface="+mn-cs"/>
              </a:rPr>
              <a:t>新的输出特征图。</a:t>
            </a:r>
            <a:r>
              <a:rPr lang="en-US" altLang="zh-CN" sz="1200" b="0" i="0" kern="1200" dirty="0">
                <a:solidFill>
                  <a:schemeClr val="tx1"/>
                </a:solidFill>
                <a:effectLst/>
                <a:latin typeface="+mn-lt"/>
                <a:ea typeface="+mn-ea"/>
                <a:cs typeface="+mn-cs"/>
              </a:rPr>
              <a:t>passthrough</a:t>
            </a:r>
            <a:r>
              <a:rPr lang="zh-CN" altLang="en-US" sz="1200" b="0" i="0" kern="1200" dirty="0">
                <a:solidFill>
                  <a:schemeClr val="tx1"/>
                </a:solidFill>
                <a:effectLst/>
                <a:latin typeface="+mn-lt"/>
                <a:ea typeface="+mn-ea"/>
                <a:cs typeface="+mn-cs"/>
              </a:rPr>
              <a:t>层是有间隔地抽取高分辨率特征图</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的局部区域。</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增加</a:t>
            </a:r>
            <a:r>
              <a:rPr lang="en-US" altLang="zh-CN" sz="1200" b="0" i="0" kern="1200" dirty="0">
                <a:solidFill>
                  <a:schemeClr val="tx1"/>
                </a:solidFill>
                <a:effectLst/>
                <a:latin typeface="+mn-lt"/>
                <a:ea typeface="+mn-ea"/>
                <a:cs typeface="+mn-cs"/>
              </a:rPr>
              <a:t>passthrough</a:t>
            </a:r>
            <a:r>
              <a:rPr lang="zh-CN" altLang="en-US" sz="1200" b="0" i="0" kern="1200" dirty="0">
                <a:solidFill>
                  <a:schemeClr val="tx1"/>
                </a:solidFill>
                <a:effectLst/>
                <a:latin typeface="+mn-lt"/>
                <a:ea typeface="+mn-ea"/>
                <a:cs typeface="+mn-cs"/>
              </a:rPr>
              <a:t>层后</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的性能有</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的提升。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代码中作者增加了一个中间卷积层，先采用</a:t>
            </a:r>
            <a:r>
              <a:rPr lang="en-US" altLang="zh-CN" sz="1200" b="0" i="0" kern="1200" dirty="0">
                <a:solidFill>
                  <a:schemeClr val="tx1"/>
                </a:solidFill>
                <a:effectLst/>
                <a:latin typeface="+mn-lt"/>
                <a:ea typeface="+mn-ea"/>
                <a:cs typeface="+mn-cs"/>
              </a:rPr>
              <a:t>64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卷积核进行卷积降维到</a:t>
            </a:r>
            <a:r>
              <a:rPr lang="en-US" altLang="zh-CN" sz="1200" b="0" i="0" kern="1200" dirty="0">
                <a:solidFill>
                  <a:schemeClr val="tx1"/>
                </a:solidFill>
                <a:effectLst/>
                <a:latin typeface="+mn-lt"/>
                <a:ea typeface="+mn-ea"/>
                <a:cs typeface="+mn-cs"/>
              </a:rPr>
              <a:t>26*26*64</a:t>
            </a:r>
            <a:r>
              <a:rPr lang="zh-CN" altLang="en-US" sz="1200" b="0" i="0" kern="1200" dirty="0">
                <a:solidFill>
                  <a:schemeClr val="tx1"/>
                </a:solidFill>
                <a:effectLst/>
                <a:latin typeface="+mn-lt"/>
                <a:ea typeface="+mn-ea"/>
                <a:cs typeface="+mn-cs"/>
              </a:rPr>
              <a:t>，然后再进行</a:t>
            </a:r>
            <a:r>
              <a:rPr lang="en-US" altLang="zh-CN" sz="1200" b="0" i="0" kern="1200" dirty="0">
                <a:solidFill>
                  <a:schemeClr val="tx1"/>
                </a:solidFill>
                <a:effectLst/>
                <a:latin typeface="+mn-lt"/>
                <a:ea typeface="+mn-ea"/>
                <a:cs typeface="+mn-cs"/>
              </a:rPr>
              <a:t>passthrough1</a:t>
            </a:r>
            <a:r>
              <a:rPr lang="zh-CN" altLang="en-US" sz="1200" b="0" i="0" kern="1200" dirty="0">
                <a:solidFill>
                  <a:schemeClr val="tx1"/>
                </a:solidFill>
                <a:effectLst/>
                <a:latin typeface="+mn-lt"/>
                <a:ea typeface="+mn-ea"/>
                <a:cs typeface="+mn-cs"/>
              </a:rPr>
              <a:t>拆</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处理，这样</a:t>
            </a:r>
            <a:r>
              <a:rPr lang="en-US" altLang="zh-CN" sz="1200" b="0" i="0" kern="1200" dirty="0">
                <a:solidFill>
                  <a:schemeClr val="tx1"/>
                </a:solidFill>
                <a:effectLst/>
                <a:latin typeface="+mn-lt"/>
                <a:ea typeface="+mn-ea"/>
                <a:cs typeface="+mn-cs"/>
              </a:rPr>
              <a:t>26*26*512</a:t>
            </a:r>
            <a:r>
              <a:rPr lang="zh-CN" altLang="en-US" sz="1200" b="0" i="0" kern="1200" dirty="0">
                <a:solidFill>
                  <a:schemeClr val="tx1"/>
                </a:solidFill>
                <a:effectLst/>
                <a:latin typeface="+mn-lt"/>
                <a:ea typeface="+mn-ea"/>
                <a:cs typeface="+mn-cs"/>
              </a:rPr>
              <a:t>的特征图得到</a:t>
            </a:r>
            <a:r>
              <a:rPr lang="en-US" altLang="zh-CN" sz="1200" b="0" i="0" kern="1200" dirty="0">
                <a:solidFill>
                  <a:schemeClr val="tx1"/>
                </a:solidFill>
                <a:effectLst/>
                <a:latin typeface="+mn-lt"/>
                <a:ea typeface="+mn-ea"/>
                <a:cs typeface="+mn-cs"/>
              </a:rPr>
              <a:t>13*13*256</a:t>
            </a:r>
            <a:r>
              <a:rPr lang="zh-CN" altLang="en-US" sz="1200" b="0" i="0" kern="1200" dirty="0">
                <a:solidFill>
                  <a:schemeClr val="tx1"/>
                </a:solidFill>
                <a:effectLst/>
                <a:latin typeface="+mn-lt"/>
                <a:ea typeface="+mn-ea"/>
                <a:cs typeface="+mn-cs"/>
              </a:rPr>
              <a:t>的特征图，结合后变为</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1280</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16</a:t>
            </a:fld>
            <a:endParaRPr lang="zh-CN" altLang="en-US"/>
          </a:p>
        </p:txBody>
      </p:sp>
    </p:spTree>
    <p:extLst>
      <p:ext uri="{BB962C8B-B14F-4D97-AF65-F5344CB8AC3E}">
        <p14:creationId xmlns:p14="http://schemas.microsoft.com/office/powerpoint/2010/main" val="2023217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因为去掉了全连接层，</a:t>
            </a:r>
            <a:r>
              <a:rPr lang="en-US" altLang="zh-CN" sz="1200" b="0" i="0" kern="1200" dirty="0">
                <a:solidFill>
                  <a:schemeClr val="tx1"/>
                </a:solidFill>
                <a:effectLst/>
                <a:latin typeface="+mn-lt"/>
                <a:ea typeface="+mn-ea"/>
                <a:cs typeface="+mn-cs"/>
              </a:rPr>
              <a:t>YOLO2</a:t>
            </a:r>
            <a:r>
              <a:rPr lang="zh-CN" altLang="en-US" sz="1200" b="0" i="0" kern="1200" dirty="0">
                <a:solidFill>
                  <a:schemeClr val="tx1"/>
                </a:solidFill>
                <a:effectLst/>
                <a:latin typeface="+mn-lt"/>
                <a:ea typeface="+mn-ea"/>
                <a:cs typeface="+mn-cs"/>
              </a:rPr>
              <a:t>可以输入任何尺寸的图像。为增强模型的鲁棒性，</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采用了多尺度输入训练策略。训练时每</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batch</a:t>
            </a:r>
            <a:r>
              <a:rPr lang="zh-CN" altLang="en-US" sz="1200" b="0" i="0" kern="1200" dirty="0">
                <a:solidFill>
                  <a:schemeClr val="tx1"/>
                </a:solidFill>
                <a:effectLst/>
                <a:latin typeface="+mn-lt"/>
                <a:ea typeface="+mn-ea"/>
                <a:cs typeface="+mn-cs"/>
              </a:rPr>
              <a:t>就随机更换一种尺寸，使网络能够适应各种大小的对象检测。</a:t>
            </a:r>
            <a:r>
              <a:rPr lang="zh-CN" altLang="en-US" dirty="0"/>
              <a:t>因为整个网络下采样倍数是</a:t>
            </a:r>
            <a:r>
              <a:rPr lang="en-US" altLang="zh-CN" dirty="0"/>
              <a:t>32</a:t>
            </a:r>
            <a:r>
              <a:rPr lang="zh-CN" altLang="en-US" dirty="0"/>
              <a:t>，作者采用了</a:t>
            </a:r>
            <a:r>
              <a:rPr lang="en-US" altLang="zh-CN" dirty="0"/>
              <a:t>{320,352,...,608}</a:t>
            </a:r>
            <a:r>
              <a:rPr lang="zh-CN" altLang="en-US" dirty="0"/>
              <a:t>等</a:t>
            </a:r>
            <a:r>
              <a:rPr lang="en-US" altLang="zh-CN" dirty="0"/>
              <a:t>10</a:t>
            </a:r>
            <a:r>
              <a:rPr lang="zh-CN" altLang="en-US" dirty="0"/>
              <a:t>种输入图像的尺寸。</a:t>
            </a:r>
            <a:endParaRPr lang="en-US" altLang="zh-CN" dirty="0"/>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这一策略使同一网络能在不同分辨率上进行检测并达到较好的预测效果。输入图片较大时，检测速度较慢，输入图片较小时，检测速度较快，总体上提高了准确率。</a:t>
            </a:r>
            <a:br>
              <a:rPr lang="zh-CN" altLang="en-US" dirty="0"/>
            </a:br>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17</a:t>
            </a:fld>
            <a:endParaRPr lang="zh-CN" altLang="en-US"/>
          </a:p>
        </p:txBody>
      </p:sp>
    </p:spTree>
    <p:extLst>
      <p:ext uri="{BB962C8B-B14F-4D97-AF65-F5344CB8AC3E}">
        <p14:creationId xmlns:p14="http://schemas.microsoft.com/office/powerpoint/2010/main" val="913727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为了进一步提升速度，</a:t>
            </a:r>
            <a:r>
              <a:rPr lang="en-US" altLang="zh-CN" dirty="0"/>
              <a:t>YOLO2</a:t>
            </a:r>
            <a:r>
              <a:rPr lang="zh-CN" altLang="en-US" dirty="0"/>
              <a:t>提出了</a:t>
            </a:r>
            <a:r>
              <a:rPr lang="en-US" altLang="zh-CN" dirty="0"/>
              <a:t>Darknet-19</a:t>
            </a:r>
            <a:r>
              <a:rPr lang="zh-CN" altLang="en-US" dirty="0"/>
              <a:t>（有</a:t>
            </a:r>
            <a:r>
              <a:rPr lang="en-US" altLang="zh-CN" dirty="0"/>
              <a:t>19</a:t>
            </a:r>
            <a:r>
              <a:rPr lang="zh-CN" altLang="en-US" dirty="0"/>
              <a:t>个卷积层）网络结构。</a:t>
            </a:r>
            <a:r>
              <a:rPr lang="en-US" altLang="zh-CN" dirty="0"/>
              <a:t>DarkNet-19</a:t>
            </a:r>
            <a:r>
              <a:rPr lang="zh-CN" altLang="en-US" dirty="0"/>
              <a:t>比</a:t>
            </a:r>
            <a:r>
              <a:rPr lang="en-US" altLang="zh-CN" dirty="0"/>
              <a:t>VGG-16</a:t>
            </a:r>
            <a:r>
              <a:rPr lang="zh-CN" altLang="en-US" dirty="0"/>
              <a:t>小一些，但精度不弱于</a:t>
            </a:r>
            <a:r>
              <a:rPr lang="en-US" altLang="zh-CN" dirty="0"/>
              <a:t>VGG-16</a:t>
            </a:r>
            <a:r>
              <a:rPr lang="zh-CN" altLang="en-US" dirty="0"/>
              <a:t>且浮点运算量减少到约</a:t>
            </a:r>
            <a:r>
              <a:rPr lang="en-US" altLang="zh-CN" dirty="0"/>
              <a:t>1/5</a:t>
            </a:r>
            <a:r>
              <a:rPr lang="zh-CN" altLang="en-US" dirty="0"/>
              <a:t>，保证更快的运算速度。</a:t>
            </a:r>
            <a:endParaRPr lang="en-US" altLang="zh-CN" dirty="0"/>
          </a:p>
          <a:p>
            <a:r>
              <a:rPr lang="en-US" altLang="zh-CN" dirty="0"/>
              <a:t>YOLOv2</a:t>
            </a:r>
            <a:r>
              <a:rPr lang="zh-CN" altLang="en-US" dirty="0"/>
              <a:t>的训练主要包括三个阶段</a:t>
            </a:r>
            <a:r>
              <a:rPr lang="en-US" altLang="zh-CN" dirty="0"/>
              <a:t>:</a:t>
            </a:r>
          </a:p>
          <a:p>
            <a:r>
              <a:rPr lang="zh-CN" altLang="en-US" dirty="0"/>
              <a:t>第一阶段是在</a:t>
            </a:r>
            <a:r>
              <a:rPr lang="en-US" altLang="zh-CN" dirty="0"/>
              <a:t>ImageNet</a:t>
            </a:r>
            <a:r>
              <a:rPr lang="zh-CN" altLang="en-US" dirty="0"/>
              <a:t>分类数据集上预训练</a:t>
            </a:r>
            <a:r>
              <a:rPr lang="en-US" altLang="zh-CN" dirty="0"/>
              <a:t>Darknet-19</a:t>
            </a:r>
            <a:r>
              <a:rPr lang="zh-CN" altLang="en-US" dirty="0"/>
              <a:t>，此时模型输入为</a:t>
            </a:r>
            <a:r>
              <a:rPr lang="en-US" altLang="zh-CN" dirty="0"/>
              <a:t>224*224</a:t>
            </a:r>
            <a:r>
              <a:rPr lang="zh-CN" altLang="en-US" dirty="0"/>
              <a:t>，共训练</a:t>
            </a:r>
            <a:r>
              <a:rPr lang="en-US" altLang="zh-CN" dirty="0"/>
              <a:t>160</a:t>
            </a:r>
            <a:r>
              <a:rPr lang="zh-CN" altLang="en-US" dirty="0"/>
              <a:t>个</a:t>
            </a:r>
            <a:r>
              <a:rPr lang="en-US" altLang="zh-CN" dirty="0"/>
              <a:t>epochs</a:t>
            </a:r>
            <a:r>
              <a:rPr lang="zh-CN" altLang="en-US" dirty="0"/>
              <a:t>。</a:t>
            </a:r>
            <a:endParaRPr lang="en-US" altLang="zh-CN" dirty="0"/>
          </a:p>
          <a:p>
            <a:r>
              <a:rPr lang="zh-CN" altLang="en-US" dirty="0"/>
              <a:t>第二阶段将网络输入大小调整为 </a:t>
            </a:r>
            <a:r>
              <a:rPr lang="en-US" altLang="zh-CN" dirty="0"/>
              <a:t>448*448</a:t>
            </a:r>
            <a:r>
              <a:rPr lang="zh-CN" altLang="en-US" dirty="0"/>
              <a:t>，并继续在</a:t>
            </a:r>
            <a:r>
              <a:rPr lang="en-US" altLang="zh-CN" dirty="0"/>
              <a:t>ImageNet</a:t>
            </a:r>
            <a:r>
              <a:rPr lang="zh-CN" altLang="en-US" dirty="0"/>
              <a:t>数据集上微调分类模型，训练</a:t>
            </a:r>
            <a:r>
              <a:rPr lang="en-US" altLang="zh-CN" dirty="0"/>
              <a:t>10</a:t>
            </a:r>
            <a:r>
              <a:rPr lang="zh-CN" altLang="en-US" dirty="0"/>
              <a:t>个</a:t>
            </a:r>
            <a:r>
              <a:rPr lang="en-US" altLang="zh-CN" dirty="0"/>
              <a:t>epochs</a:t>
            </a:r>
            <a:r>
              <a:rPr lang="zh-CN" altLang="en-US" dirty="0"/>
              <a:t>。</a:t>
            </a:r>
            <a:endParaRPr lang="en-US" altLang="zh-CN" dirty="0"/>
          </a:p>
          <a:p>
            <a:r>
              <a:rPr lang="zh-CN" altLang="en-US" dirty="0"/>
              <a:t>第三阶段修改</a:t>
            </a:r>
            <a:r>
              <a:rPr lang="en-US" altLang="zh-CN" dirty="0"/>
              <a:t>Darknet-19</a:t>
            </a:r>
            <a:r>
              <a:rPr lang="zh-CN" altLang="en-US" dirty="0"/>
              <a:t>分类模型为检测模型，移除最后的卷积层、全局平均池化层及</a:t>
            </a:r>
            <a:r>
              <a:rPr lang="en-US" altLang="zh-CN" dirty="0" err="1"/>
              <a:t>softmax</a:t>
            </a:r>
            <a:r>
              <a:rPr lang="zh-CN" altLang="en-US" dirty="0"/>
              <a:t>层，并新增三个</a:t>
            </a:r>
            <a:r>
              <a:rPr lang="en-US" altLang="zh-CN" dirty="0"/>
              <a:t>3*3*1024</a:t>
            </a:r>
            <a:r>
              <a:rPr lang="zh-CN" altLang="en-US" dirty="0"/>
              <a:t>卷积层，使用一个</a:t>
            </a:r>
            <a:r>
              <a:rPr lang="en-US" altLang="zh-CN" dirty="0"/>
              <a:t>1*1</a:t>
            </a:r>
            <a:r>
              <a:rPr lang="zh-CN" altLang="en-US" dirty="0"/>
              <a:t>卷积层输出预测结果。采用不同分辨率大小的图片进行训练。</a:t>
            </a:r>
            <a:endParaRPr lang="en-US" altLang="zh-CN" dirty="0"/>
          </a:p>
          <a:p>
            <a:endParaRPr lang="en-US" altLang="zh-CN" dirty="0"/>
          </a:p>
          <a:p>
            <a:endParaRPr lang="en-US" altLang="zh-CN" dirty="0"/>
          </a:p>
          <a:p>
            <a:r>
              <a:rPr lang="zh-CN" altLang="en-US" dirty="0"/>
              <a:t>输出结果的通道数为</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anchors</a:t>
            </a:r>
            <a:r>
              <a:rPr lang="zh-CN" altLang="en-US" sz="1200" kern="1200" dirty="0">
                <a:solidFill>
                  <a:schemeClr val="tx1"/>
                </a:solidFill>
                <a:latin typeface="+mn-lt"/>
                <a:ea typeface="+mn-ea"/>
                <a:cs typeface="+mn-cs"/>
              </a:rPr>
              <a:t>数</a:t>
            </a:r>
            <a:r>
              <a:rPr lang="en-US" altLang="zh-CN" sz="1200" kern="1200" dirty="0">
                <a:solidFill>
                  <a:schemeClr val="tx1"/>
                </a:solidFill>
                <a:latin typeface="+mn-lt"/>
                <a:ea typeface="+mn-ea"/>
                <a:cs typeface="+mn-cs"/>
              </a:rPr>
              <a:t>*(5+</a:t>
            </a:r>
            <a:r>
              <a:rPr lang="zh-CN" altLang="en-US" sz="1200" kern="1200" dirty="0">
                <a:solidFill>
                  <a:schemeClr val="tx1"/>
                </a:solidFill>
                <a:latin typeface="+mn-lt"/>
                <a:ea typeface="+mn-ea"/>
                <a:cs typeface="+mn-cs"/>
              </a:rPr>
              <a:t>类别数</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 ，</a:t>
            </a:r>
            <a:r>
              <a:rPr lang="en-US" altLang="zh-CN" dirty="0"/>
              <a:t>anchors</a:t>
            </a:r>
            <a:r>
              <a:rPr lang="zh-CN" altLang="en-US" dirty="0"/>
              <a:t>数为</a:t>
            </a:r>
            <a:r>
              <a:rPr lang="en-US" altLang="zh-CN" dirty="0"/>
              <a:t>5</a:t>
            </a:r>
            <a:r>
              <a:rPr lang="zh-CN" altLang="en-US" dirty="0"/>
              <a:t>，</a:t>
            </a:r>
            <a:r>
              <a:rPr lang="zh-CN" altLang="en-US" sz="1200" kern="1200" dirty="0">
                <a:solidFill>
                  <a:schemeClr val="tx1"/>
                </a:solidFill>
                <a:latin typeface="+mn-lt"/>
                <a:ea typeface="+mn-ea"/>
                <a:cs typeface="+mn-cs"/>
              </a:rPr>
              <a:t>类别数</a:t>
            </a:r>
            <a:r>
              <a:rPr lang="zh-CN" altLang="en-US" dirty="0"/>
              <a:t>和训练采用的数据集有关，对于</a:t>
            </a:r>
            <a:r>
              <a:rPr lang="en-US" altLang="zh-CN" dirty="0"/>
              <a:t>VOC</a:t>
            </a:r>
            <a:r>
              <a:rPr lang="zh-CN" altLang="en-US" dirty="0"/>
              <a:t>数据集（</a:t>
            </a:r>
            <a:r>
              <a:rPr lang="en-US" altLang="zh-CN" dirty="0"/>
              <a:t>20</a:t>
            </a:r>
            <a:r>
              <a:rPr lang="zh-CN" altLang="en-US" dirty="0"/>
              <a:t>种类别）输出的通道数就是</a:t>
            </a:r>
            <a:r>
              <a:rPr lang="en-US" altLang="zh-CN" dirty="0"/>
              <a:t>125</a:t>
            </a:r>
            <a:r>
              <a:rPr lang="zh-CN" altLang="en-US" dirty="0"/>
              <a:t>。</a:t>
            </a:r>
            <a:r>
              <a:rPr lang="en-US" altLang="zh-CN" dirty="0"/>
              <a:t>(13*13*125(5*25))</a:t>
            </a:r>
            <a:r>
              <a:rPr lang="zh-CN" altLang="en-US" dirty="0"/>
              <a:t>。</a:t>
            </a:r>
            <a:endParaRPr lang="en-US" altLang="zh-CN" dirty="0"/>
          </a:p>
          <a:p>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用</a:t>
            </a:r>
            <a:r>
              <a:rPr lang="en-US" altLang="zh-CN" dirty="0"/>
              <a:t>1*1</a:t>
            </a:r>
            <a:r>
              <a:rPr lang="zh-CN" altLang="en-US" dirty="0"/>
              <a:t>的卷积核压缩特征维度</a:t>
            </a:r>
            <a:r>
              <a:rPr lang="zh-CN" altLang="en-US" sz="1200" b="0" i="0" kern="1200" dirty="0">
                <a:solidFill>
                  <a:schemeClr val="tx1"/>
                </a:solidFill>
                <a:effectLst/>
                <a:latin typeface="+mn-lt"/>
                <a:ea typeface="+mn-ea"/>
                <a:cs typeface="+mn-cs"/>
              </a:rPr>
              <a:t>降低模型计算量和参数</a:t>
            </a:r>
            <a:r>
              <a:rPr lang="zh-CN" altLang="en-US" dirty="0"/>
              <a:t>，</a:t>
            </a:r>
            <a:r>
              <a:rPr lang="zh-CN" altLang="en-US" sz="1200" b="0" i="0" kern="1200" dirty="0">
                <a:solidFill>
                  <a:schemeClr val="tx1"/>
                </a:solidFill>
                <a:effectLst/>
                <a:latin typeface="+mn-lt"/>
                <a:ea typeface="+mn-ea"/>
                <a:cs typeface="+mn-cs"/>
              </a:rPr>
              <a:t>每个卷积层后使用</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层加快收敛速度，降低模型过拟合。最后用全局平均池化层代替</a:t>
            </a:r>
            <a:r>
              <a:rPr lang="en-US" altLang="zh-CN" sz="1200" b="0" i="0" kern="1200" dirty="0">
                <a:solidFill>
                  <a:schemeClr val="tx1"/>
                </a:solidFill>
                <a:effectLst/>
                <a:latin typeface="+mn-lt"/>
                <a:ea typeface="+mn-ea"/>
                <a:cs typeface="+mn-cs"/>
              </a:rPr>
              <a:t>yolov1</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FC</a:t>
            </a:r>
            <a:r>
              <a:rPr lang="zh-CN" altLang="en-US" sz="1200" b="0" i="0" kern="1200" dirty="0">
                <a:solidFill>
                  <a:schemeClr val="tx1"/>
                </a:solidFill>
                <a:effectLst/>
                <a:latin typeface="+mn-lt"/>
                <a:ea typeface="+mn-ea"/>
                <a:cs typeface="+mn-cs"/>
              </a:rPr>
              <a:t>层</a:t>
            </a:r>
            <a:r>
              <a:rPr lang="zh-CN" altLang="en-US" dirty="0"/>
              <a:t>做分类预测。</a:t>
            </a:r>
            <a:endParaRPr lang="en-US" altLang="zh-CN" sz="1200" b="0" i="0" kern="1200" dirty="0">
              <a:solidFill>
                <a:schemeClr val="tx1"/>
              </a:solidFill>
              <a:effectLst/>
              <a:latin typeface="+mn-lt"/>
              <a:ea typeface="+mn-ea"/>
              <a:cs typeface="+mn-cs"/>
            </a:endParaRPr>
          </a:p>
          <a:p>
            <a:br>
              <a:rPr lang="en-US" altLang="zh-CN" dirty="0"/>
            </a:br>
            <a:br>
              <a:rPr lang="en-US" altLang="zh-CN" dirty="0"/>
            </a:b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18</a:t>
            </a:fld>
            <a:endParaRPr lang="zh-CN" altLang="en-US"/>
          </a:p>
        </p:txBody>
      </p:sp>
    </p:spTree>
    <p:extLst>
      <p:ext uri="{BB962C8B-B14F-4D97-AF65-F5344CB8AC3E}">
        <p14:creationId xmlns:p14="http://schemas.microsoft.com/office/powerpoint/2010/main" val="3754009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YOLO9000</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的基础上提出的一种可以检测超过</a:t>
            </a:r>
            <a:r>
              <a:rPr lang="en-US" altLang="zh-CN" sz="1200" b="0" i="0" kern="1200" dirty="0">
                <a:solidFill>
                  <a:schemeClr val="tx1"/>
                </a:solidFill>
                <a:effectLst/>
                <a:latin typeface="+mn-lt"/>
                <a:ea typeface="+mn-ea"/>
                <a:cs typeface="+mn-cs"/>
              </a:rPr>
              <a:t>9000</a:t>
            </a:r>
            <a:r>
              <a:rPr lang="zh-CN" altLang="en-US" sz="1200" b="0" i="0" kern="1200" dirty="0">
                <a:solidFill>
                  <a:schemeClr val="tx1"/>
                </a:solidFill>
                <a:effectLst/>
                <a:latin typeface="+mn-lt"/>
                <a:ea typeface="+mn-ea"/>
                <a:cs typeface="+mn-cs"/>
              </a:rPr>
              <a:t>个类别的模型，其主要贡献是提出了一种分类和检测的联合训练策略。</a:t>
            </a:r>
            <a:r>
              <a:rPr lang="en-US" altLang="zh-CN" sz="1200" b="0" i="0" kern="1200" dirty="0">
                <a:solidFill>
                  <a:schemeClr val="tx1"/>
                </a:solidFill>
                <a:effectLst/>
                <a:latin typeface="+mn-lt"/>
                <a:ea typeface="+mn-ea"/>
                <a:cs typeface="+mn-cs"/>
              </a:rPr>
              <a:t>YOLO9000</a:t>
            </a:r>
            <a:r>
              <a:rPr lang="zh-CN" altLang="en-US" sz="1200" b="0" i="0" kern="1200" dirty="0">
                <a:solidFill>
                  <a:schemeClr val="tx1"/>
                </a:solidFill>
                <a:effectLst/>
                <a:latin typeface="+mn-lt"/>
                <a:ea typeface="+mn-ea"/>
                <a:cs typeface="+mn-cs"/>
              </a:rPr>
              <a:t>利用</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的分类样本联合</a:t>
            </a:r>
            <a:r>
              <a:rPr lang="en-US" altLang="zh-CN" sz="1200" b="0" i="0" kern="1200" dirty="0">
                <a:solidFill>
                  <a:schemeClr val="tx1"/>
                </a:solidFill>
                <a:effectLst/>
                <a:latin typeface="+mn-lt"/>
                <a:ea typeface="+mn-ea"/>
                <a:cs typeface="+mn-cs"/>
              </a:rPr>
              <a:t>COCO</a:t>
            </a:r>
            <a:r>
              <a:rPr lang="zh-CN" altLang="en-US" sz="1200" b="0" i="0" kern="1200" dirty="0">
                <a:solidFill>
                  <a:schemeClr val="tx1"/>
                </a:solidFill>
                <a:effectLst/>
                <a:latin typeface="+mn-lt"/>
                <a:ea typeface="+mn-ea"/>
                <a:cs typeface="+mn-cs"/>
              </a:rPr>
              <a:t>的检测数据集一起训练，使得</a:t>
            </a:r>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即使没有学过很多检测样本，也能检测出这些对象。基本的思路是，如果是检测样本，训练时其</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计算包括分类误差和定位误差，如果是分类样本，则</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只包括分类误差。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要将检测对象从原来</a:t>
            </a:r>
            <a:r>
              <a:rPr lang="en-US" altLang="zh-CN" sz="1200" b="0" i="0" kern="1200" dirty="0">
                <a:solidFill>
                  <a:schemeClr val="tx1"/>
                </a:solidFill>
                <a:effectLst/>
                <a:latin typeface="+mn-lt"/>
                <a:ea typeface="+mn-ea"/>
                <a:cs typeface="+mn-cs"/>
              </a:rPr>
              <a:t>VOC</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种扩展到</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9000</a:t>
            </a:r>
            <a:r>
              <a:rPr lang="zh-CN" altLang="en-US" sz="1200" b="0" i="0" kern="1200" dirty="0">
                <a:solidFill>
                  <a:schemeClr val="tx1"/>
                </a:solidFill>
                <a:effectLst/>
                <a:latin typeface="+mn-lt"/>
                <a:ea typeface="+mn-ea"/>
                <a:cs typeface="+mn-cs"/>
              </a:rPr>
              <a:t>种。简单来想把原本输出</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维的</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改成</a:t>
            </a:r>
            <a:r>
              <a:rPr lang="en-US" altLang="zh-CN" sz="1200" b="0" i="0" kern="1200" dirty="0">
                <a:solidFill>
                  <a:schemeClr val="tx1"/>
                </a:solidFill>
                <a:effectLst/>
                <a:latin typeface="+mn-lt"/>
                <a:ea typeface="+mn-ea"/>
                <a:cs typeface="+mn-cs"/>
              </a:rPr>
              <a:t>9000</a:t>
            </a:r>
            <a:r>
              <a:rPr lang="zh-CN" altLang="en-US" sz="1200" b="0" i="0" kern="1200" dirty="0">
                <a:solidFill>
                  <a:schemeClr val="tx1"/>
                </a:solidFill>
                <a:effectLst/>
                <a:latin typeface="+mn-lt"/>
                <a:ea typeface="+mn-ea"/>
                <a:cs typeface="+mn-cs"/>
              </a:rPr>
              <a:t>维即可，但</a:t>
            </a:r>
            <a:r>
              <a:rPr lang="en-US" altLang="zh-CN" sz="1200" b="0" i="0" kern="1200" dirty="0">
                <a:solidFill>
                  <a:schemeClr val="tx1"/>
                </a:solidFill>
                <a:effectLst/>
                <a:latin typeface="+mn-lt"/>
                <a:ea typeface="+mn-ea"/>
                <a:cs typeface="+mn-cs"/>
              </a:rPr>
              <a:t>I</a:t>
            </a:r>
            <a:r>
              <a:rPr lang="en-US" altLang="zh-CN" dirty="0"/>
              <a:t>mageNet</a:t>
            </a:r>
            <a:r>
              <a:rPr lang="zh-CN" altLang="en-US" dirty="0"/>
              <a:t>的对象类别与</a:t>
            </a:r>
            <a:r>
              <a:rPr lang="en-US" altLang="zh-CN" dirty="0"/>
              <a:t>COCO</a:t>
            </a:r>
            <a:r>
              <a:rPr lang="zh-CN" altLang="en-US" dirty="0"/>
              <a:t>的对象类别不是互斥的。比如</a:t>
            </a:r>
            <a:r>
              <a:rPr lang="en-US" altLang="zh-CN" dirty="0"/>
              <a:t>COCO</a:t>
            </a:r>
            <a:r>
              <a:rPr lang="zh-CN" altLang="en-US" dirty="0"/>
              <a:t>的对象类别有狗，而</a:t>
            </a:r>
            <a:r>
              <a:rPr lang="en-US" altLang="zh-CN" dirty="0"/>
              <a:t>ImageNet</a:t>
            </a:r>
            <a:r>
              <a:rPr lang="zh-CN" altLang="en-US" dirty="0"/>
              <a:t>将狗细分成</a:t>
            </a:r>
            <a:r>
              <a:rPr lang="en-US" altLang="zh-CN" dirty="0"/>
              <a:t>100</a:t>
            </a:r>
            <a:r>
              <a:rPr lang="zh-CN" altLang="en-US" dirty="0"/>
              <a:t>多个品种，狗与</a:t>
            </a:r>
            <a:r>
              <a:rPr lang="en-US" altLang="zh-CN" dirty="0"/>
              <a:t>100</a:t>
            </a:r>
            <a:r>
              <a:rPr lang="zh-CN" altLang="en-US" dirty="0"/>
              <a:t>多个品种的狗是包含而不是互斥关系。这样就不适合用单个</a:t>
            </a:r>
            <a:r>
              <a:rPr lang="en-US" altLang="zh-CN" dirty="0" err="1"/>
              <a:t>softmax</a:t>
            </a:r>
            <a:r>
              <a:rPr lang="zh-CN" altLang="en-US" dirty="0"/>
              <a:t>来做对象分类，而是要采用一种多标签分类模型。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所以作者提出一种层级分类方法，以</a:t>
            </a:r>
            <a:r>
              <a:rPr lang="en-US" altLang="zh-CN" sz="1200" b="0" i="0" kern="1200" dirty="0">
                <a:solidFill>
                  <a:schemeClr val="tx1"/>
                </a:solidFill>
                <a:effectLst/>
                <a:latin typeface="+mn-lt"/>
                <a:ea typeface="+mn-ea"/>
                <a:cs typeface="+mn-cs"/>
              </a:rPr>
              <a:t>physical object</a:t>
            </a:r>
            <a:r>
              <a:rPr lang="zh-CN" altLang="en-US" sz="1200" b="0" i="0" kern="1200" dirty="0">
                <a:solidFill>
                  <a:schemeClr val="tx1"/>
                </a:solidFill>
                <a:effectLst/>
                <a:latin typeface="+mn-lt"/>
                <a:ea typeface="+mn-ea"/>
                <a:cs typeface="+mn-cs"/>
              </a:rPr>
              <a:t>为根节点，根据各类别之间的从属关系建立一种树结构</a:t>
            </a:r>
            <a:r>
              <a:rPr lang="en-US" altLang="zh-CN" sz="1200" b="0" i="0" kern="1200" dirty="0" err="1">
                <a:solidFill>
                  <a:schemeClr val="tx1"/>
                </a:solidFill>
                <a:effectLst/>
                <a:latin typeface="+mn-lt"/>
                <a:ea typeface="+mn-ea"/>
                <a:cs typeface="+mn-cs"/>
              </a:rPr>
              <a:t>WordTree</a:t>
            </a:r>
            <a:r>
              <a:rPr lang="zh-CN" altLang="en-US" sz="1200" b="0" i="0" kern="1200" dirty="0">
                <a:solidFill>
                  <a:schemeClr val="tx1"/>
                </a:solidFill>
                <a:effectLst/>
                <a:latin typeface="+mn-lt"/>
                <a:ea typeface="+mn-ea"/>
                <a:cs typeface="+mn-cs"/>
              </a:rPr>
              <a:t>，对于单个节点，它的所有子节点之间是互斥关系。结合</a:t>
            </a:r>
            <a:r>
              <a:rPr lang="en-US" altLang="zh-CN" sz="1200" b="0" i="0" kern="1200" dirty="0">
                <a:solidFill>
                  <a:schemeClr val="tx1"/>
                </a:solidFill>
                <a:effectLst/>
                <a:latin typeface="+mn-lt"/>
                <a:ea typeface="+mn-ea"/>
                <a:cs typeface="+mn-cs"/>
              </a:rPr>
              <a:t>COCO</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建立的</a:t>
            </a:r>
            <a:r>
              <a:rPr lang="en-US" altLang="zh-CN" sz="1200" b="0" i="0" kern="1200" dirty="0" err="1">
                <a:solidFill>
                  <a:schemeClr val="tx1"/>
                </a:solidFill>
                <a:effectLst/>
                <a:latin typeface="+mn-lt"/>
                <a:ea typeface="+mn-ea"/>
                <a:cs typeface="+mn-cs"/>
              </a:rPr>
              <a:t>WordTree</a:t>
            </a:r>
            <a:r>
              <a:rPr lang="zh-CN" altLang="en-US" sz="1200" b="0" i="0" kern="1200" dirty="0">
                <a:solidFill>
                  <a:schemeClr val="tx1"/>
                </a:solidFill>
                <a:effectLst/>
                <a:latin typeface="+mn-lt"/>
                <a:ea typeface="+mn-ea"/>
                <a:cs typeface="+mn-cs"/>
              </a:rPr>
              <a:t>如下图所示，混合后的数据集对应的</a:t>
            </a:r>
            <a:r>
              <a:rPr lang="en-US" altLang="zh-CN" sz="1200" b="0" i="0" kern="1200" dirty="0" err="1">
                <a:solidFill>
                  <a:schemeClr val="tx1"/>
                </a:solidFill>
                <a:effectLst/>
                <a:latin typeface="+mn-lt"/>
                <a:ea typeface="+mn-ea"/>
                <a:cs typeface="+mn-cs"/>
              </a:rPr>
              <a:t>WordTree</a:t>
            </a:r>
            <a:r>
              <a:rPr lang="zh-CN" altLang="en-US" sz="1200" b="0" i="0" kern="1200" dirty="0">
                <a:solidFill>
                  <a:schemeClr val="tx1"/>
                </a:solidFill>
                <a:effectLst/>
                <a:latin typeface="+mn-lt"/>
                <a:ea typeface="+mn-ea"/>
                <a:cs typeface="+mn-cs"/>
              </a:rPr>
              <a:t>有</a:t>
            </a:r>
            <a:r>
              <a:rPr lang="en-US" altLang="zh-CN" sz="1200" b="0" i="0" kern="1200" dirty="0">
                <a:solidFill>
                  <a:schemeClr val="tx1"/>
                </a:solidFill>
                <a:effectLst/>
                <a:latin typeface="+mn-lt"/>
                <a:ea typeface="+mn-ea"/>
                <a:cs typeface="+mn-cs"/>
              </a:rPr>
              <a:t>9418</a:t>
            </a:r>
            <a:r>
              <a:rPr lang="zh-CN" altLang="en-US" sz="1200" b="0" i="0" kern="1200" dirty="0">
                <a:solidFill>
                  <a:schemeClr val="tx1"/>
                </a:solidFill>
                <a:effectLst/>
                <a:latin typeface="+mn-lt"/>
                <a:ea typeface="+mn-ea"/>
                <a:cs typeface="+mn-cs"/>
              </a:rPr>
              <a:t>个类。</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3A2F8D9-9480-45D9-AEBE-FB38F4AFCB86}" type="slidenum">
              <a:rPr lang="zh-CN" altLang="en-US" smtClean="0"/>
              <a:t>19</a:t>
            </a:fld>
            <a:endParaRPr lang="zh-CN" altLang="en-US"/>
          </a:p>
        </p:txBody>
      </p:sp>
    </p:spTree>
    <p:extLst>
      <p:ext uri="{BB962C8B-B14F-4D97-AF65-F5344CB8AC3E}">
        <p14:creationId xmlns:p14="http://schemas.microsoft.com/office/powerpoint/2010/main" val="4178634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、将图像</a:t>
            </a:r>
            <a:r>
              <a:rPr lang="en-US" altLang="zh-CN" sz="1200" b="0" i="0" kern="1200" dirty="0">
                <a:solidFill>
                  <a:schemeClr val="tx1"/>
                </a:solidFill>
                <a:effectLst/>
                <a:latin typeface="+mn-lt"/>
                <a:ea typeface="+mn-ea"/>
                <a:cs typeface="+mn-cs"/>
              </a:rPr>
              <a:t>Resize</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448*448</a:t>
            </a:r>
            <a:r>
              <a:rPr lang="zh-CN" altLang="en-US" sz="1200" b="0" i="0" kern="1200" dirty="0">
                <a:solidFill>
                  <a:schemeClr val="tx1"/>
                </a:solidFill>
                <a:effectLst/>
                <a:latin typeface="+mn-lt"/>
                <a:ea typeface="+mn-ea"/>
                <a:cs typeface="+mn-cs"/>
              </a:rPr>
              <a:t>，输入网络；</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、运行</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，提取图像特征，输出特征张量；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、对特征张量进行非极大抑制优化（</a:t>
            </a:r>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），得到检测结果。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3A2F8D9-9480-45D9-AEBE-FB38F4AFCB86}" type="slidenum">
              <a:rPr lang="zh-CN" altLang="en-US" smtClean="0"/>
              <a:t>2</a:t>
            </a:fld>
            <a:endParaRPr lang="zh-CN" altLang="en-US"/>
          </a:p>
        </p:txBody>
      </p:sp>
    </p:spTree>
    <p:extLst>
      <p:ext uri="{BB962C8B-B14F-4D97-AF65-F5344CB8AC3E}">
        <p14:creationId xmlns:p14="http://schemas.microsoft.com/office/powerpoint/2010/main" val="1881062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用</a:t>
            </a:r>
            <a:r>
              <a:rPr lang="en-US" altLang="zh-CN" dirty="0" err="1"/>
              <a:t>Softmax</a:t>
            </a:r>
            <a:r>
              <a:rPr lang="zh-CN" altLang="en-US" dirty="0"/>
              <a:t>进行分类意味着类别之间是相互独立的，但</a:t>
            </a:r>
            <a:r>
              <a:rPr lang="en-US" altLang="zh-CN" dirty="0"/>
              <a:t>ImageNet</a:t>
            </a:r>
            <a:r>
              <a:rPr lang="zh-CN" altLang="en-US" dirty="0"/>
              <a:t>和</a:t>
            </a:r>
            <a:r>
              <a:rPr lang="en-US" altLang="zh-CN" dirty="0"/>
              <a:t>COCO</a:t>
            </a:r>
            <a:r>
              <a:rPr lang="zh-CN" altLang="en-US" dirty="0"/>
              <a:t>这两种数据集之间的分类信息不相互独立，所以使用一种多标签模型来混合数据集，即一张图片可以有多个标签，且不要求标签间独立，而后进行</a:t>
            </a:r>
            <a:r>
              <a:rPr lang="en-US" altLang="zh-CN" dirty="0" err="1"/>
              <a:t>Softmax</a:t>
            </a:r>
            <a:r>
              <a:rPr lang="zh-CN" altLang="en-US" dirty="0"/>
              <a:t>分类。</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分类是使用</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生成一个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维的向量进行分类，而现在</a:t>
            </a:r>
            <a:r>
              <a:rPr lang="en-US" altLang="zh-CN" sz="1200" b="0" i="0" kern="1200" dirty="0" err="1">
                <a:solidFill>
                  <a:schemeClr val="tx1"/>
                </a:solidFill>
                <a:effectLst/>
                <a:latin typeface="+mn-lt"/>
                <a:ea typeface="+mn-ea"/>
                <a:cs typeface="+mn-cs"/>
              </a:rPr>
              <a:t>WordTree</a:t>
            </a:r>
            <a:r>
              <a:rPr lang="zh-CN" altLang="en-US" sz="1200" b="0" i="0" kern="1200" dirty="0">
                <a:solidFill>
                  <a:schemeClr val="tx1"/>
                </a:solidFill>
                <a:effectLst/>
                <a:latin typeface="+mn-lt"/>
                <a:ea typeface="+mn-ea"/>
                <a:cs typeface="+mn-cs"/>
              </a:rPr>
              <a:t>只需要对同一概念下的同义词进行</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分类。</a:t>
            </a:r>
            <a:r>
              <a:rPr lang="zh-CN" altLang="en-US" dirty="0"/>
              <a:t>比如一个样本图像的标签是是</a:t>
            </a:r>
            <a:r>
              <a:rPr lang="en-US" altLang="zh-CN" dirty="0"/>
              <a:t>“dog”</a:t>
            </a:r>
            <a:r>
              <a:rPr lang="zh-CN" altLang="en-US" dirty="0"/>
              <a:t>，首先</a:t>
            </a:r>
            <a:r>
              <a:rPr lang="en-US" altLang="zh-CN" dirty="0"/>
              <a:t>dog</a:t>
            </a:r>
            <a:r>
              <a:rPr lang="zh-CN" altLang="en-US" dirty="0"/>
              <a:t>节点的概率应该是</a:t>
            </a:r>
            <a:r>
              <a:rPr lang="en-US" altLang="zh-CN" dirty="0"/>
              <a:t>1</a:t>
            </a:r>
            <a:r>
              <a:rPr lang="zh-CN" altLang="en-US" dirty="0"/>
              <a:t>，然后</a:t>
            </a:r>
            <a:r>
              <a:rPr lang="en-US" altLang="zh-CN" dirty="0"/>
              <a:t>dog</a:t>
            </a:r>
            <a:r>
              <a:rPr lang="zh-CN" altLang="en-US" dirty="0"/>
              <a:t>属于</a:t>
            </a:r>
            <a:r>
              <a:rPr lang="en-US" altLang="zh-CN" dirty="0"/>
              <a:t>mammal</a:t>
            </a:r>
            <a:r>
              <a:rPr lang="zh-CN" altLang="en-US" dirty="0"/>
              <a:t>，那</a:t>
            </a:r>
            <a:r>
              <a:rPr lang="en-US" altLang="zh-CN" dirty="0"/>
              <a:t>mammal</a:t>
            </a:r>
            <a:r>
              <a:rPr lang="zh-CN" altLang="en-US" dirty="0"/>
              <a:t>的概率也是</a:t>
            </a:r>
            <a:r>
              <a:rPr lang="en-US" altLang="zh-CN" dirty="0"/>
              <a:t>1...</a:t>
            </a:r>
            <a:r>
              <a:rPr lang="zh-CN" altLang="en-US" dirty="0"/>
              <a:t>一直沿路径向上到根节点</a:t>
            </a:r>
            <a:r>
              <a:rPr lang="en-US" altLang="zh-CN" dirty="0"/>
              <a:t>physical object</a:t>
            </a:r>
            <a:r>
              <a:rPr lang="zh-CN" altLang="en-US" dirty="0"/>
              <a:t>，所有经过的节点概率都是</a:t>
            </a:r>
            <a:r>
              <a:rPr lang="en-US" altLang="zh-CN" dirty="0"/>
              <a:t>1</a:t>
            </a:r>
            <a:r>
              <a:rPr lang="zh-CN" altLang="en-US" dirty="0"/>
              <a:t>。</a:t>
            </a:r>
            <a:endParaRPr lang="en-US" altLang="zh-CN" dirty="0"/>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预测时，</a:t>
            </a:r>
            <a:r>
              <a:rPr lang="zh-CN" altLang="en-US" dirty="0"/>
              <a:t>从根节点开始向下遍历，对每一个节点，在它的所有子节点中选择概率最大的那个，一直向下遍历直到某个节点的子节点概率低于设定的阈值，或达到叶子节点，那么该节点就是该</a:t>
            </a:r>
            <a:r>
              <a:rPr lang="en-US" altLang="zh-CN" dirty="0" err="1"/>
              <a:t>WordTree</a:t>
            </a:r>
            <a:r>
              <a:rPr lang="zh-CN" altLang="en-US" dirty="0"/>
              <a:t>对应的对象。从这个过程我们也可以知道</a:t>
            </a:r>
            <a:r>
              <a:rPr lang="zh-CN" altLang="en-US" sz="1200" b="0" i="0" kern="1200" dirty="0">
                <a:solidFill>
                  <a:schemeClr val="tx1"/>
                </a:solidFill>
                <a:effectLst/>
                <a:latin typeface="+mn-lt"/>
                <a:ea typeface="+mn-ea"/>
                <a:cs typeface="+mn-cs"/>
              </a:rPr>
              <a:t>某个类别的预测概率为该节点到根节点的路径上各节点的概率之积。</a:t>
            </a:r>
            <a:br>
              <a:rPr lang="zh-CN" altLang="en-US" dirty="0"/>
            </a:br>
            <a:endParaRPr lang="en-US" altLang="zh-CN" dirty="0"/>
          </a:p>
          <a:p>
            <a:r>
              <a:rPr lang="en-US" altLang="zh-CN" sz="1200" b="0" i="0" kern="1200" dirty="0">
                <a:solidFill>
                  <a:schemeClr val="tx1"/>
                </a:solidFill>
                <a:effectLst/>
                <a:latin typeface="+mn-lt"/>
                <a:ea typeface="+mn-ea"/>
                <a:cs typeface="+mn-cs"/>
              </a:rPr>
              <a:t>YOLO9000</a:t>
            </a:r>
            <a:r>
              <a:rPr lang="zh-CN" altLang="en-US" sz="1200" b="0" i="0" kern="1200" dirty="0">
                <a:solidFill>
                  <a:schemeClr val="tx1"/>
                </a:solidFill>
                <a:effectLst/>
                <a:latin typeface="+mn-lt"/>
                <a:ea typeface="+mn-ea"/>
                <a:cs typeface="+mn-cs"/>
              </a:rPr>
              <a:t>每个单元格只生成</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YOLO9000</a:t>
            </a:r>
            <a:r>
              <a:rPr lang="zh-CN" altLang="en-US" sz="1200" b="0" i="0" kern="1200" dirty="0">
                <a:solidFill>
                  <a:schemeClr val="tx1"/>
                </a:solidFill>
                <a:effectLst/>
                <a:latin typeface="+mn-lt"/>
                <a:ea typeface="+mn-ea"/>
                <a:cs typeface="+mn-cs"/>
              </a:rPr>
              <a:t>用部分监督的方式在不同训练集上进行训练，同时还能检测</a:t>
            </a:r>
            <a:r>
              <a:rPr lang="en-US" altLang="zh-CN" sz="1200" b="0" i="0" kern="1200" dirty="0">
                <a:solidFill>
                  <a:schemeClr val="tx1"/>
                </a:solidFill>
                <a:effectLst/>
                <a:latin typeface="+mn-lt"/>
                <a:ea typeface="+mn-ea"/>
                <a:cs typeface="+mn-cs"/>
              </a:rPr>
              <a:t>9000</a:t>
            </a:r>
            <a:r>
              <a:rPr lang="zh-CN" altLang="en-US" sz="1200" b="0" i="0" kern="1200" dirty="0">
                <a:solidFill>
                  <a:schemeClr val="tx1"/>
                </a:solidFill>
                <a:effectLst/>
                <a:latin typeface="+mn-lt"/>
                <a:ea typeface="+mn-ea"/>
                <a:cs typeface="+mn-cs"/>
              </a:rPr>
              <a:t>个物体类别，实时运行。虽然其对动物的识别性能很好，但是对衣服或装备的识别性能不是很好。</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20</a:t>
            </a:fld>
            <a:endParaRPr lang="zh-CN" altLang="en-US"/>
          </a:p>
        </p:txBody>
      </p:sp>
    </p:spTree>
    <p:extLst>
      <p:ext uri="{BB962C8B-B14F-4D97-AF65-F5344CB8AC3E}">
        <p14:creationId xmlns:p14="http://schemas.microsoft.com/office/powerpoint/2010/main" val="4098920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作者骨骼清奇的写了一个随笔式的论文，今年没做太多研究，在推特上挥霍光阴，也没研究</a:t>
            </a:r>
            <a:r>
              <a:rPr lang="en-US" altLang="zh-CN" sz="1200" b="0" i="0" kern="1200" dirty="0">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。然后凭着上年余留的一点动力，对 </a:t>
            </a:r>
            <a:r>
              <a:rPr lang="en-US" altLang="zh-CN" sz="1200" b="0" i="0" kern="1200" dirty="0">
                <a:solidFill>
                  <a:schemeClr val="tx1"/>
                </a:solidFill>
                <a:effectLst/>
                <a:latin typeface="+mn-lt"/>
                <a:ea typeface="+mn-ea"/>
                <a:cs typeface="+mn-cs"/>
              </a:rPr>
              <a:t>YOLO</a:t>
            </a:r>
            <a:r>
              <a:rPr lang="zh-CN" altLang="en-US" sz="1200" b="0" i="0" kern="1200" dirty="0">
                <a:solidFill>
                  <a:schemeClr val="tx1"/>
                </a:solidFill>
                <a:effectLst/>
                <a:latin typeface="+mn-lt"/>
                <a:ea typeface="+mn-ea"/>
                <a:cs typeface="+mn-cs"/>
              </a:rPr>
              <a:t>成功做了一些升级后发表了</a:t>
            </a:r>
            <a:r>
              <a:rPr lang="en-US" altLang="zh-CN" sz="1200" b="0" i="0" kern="1200" dirty="0">
                <a:solidFill>
                  <a:schemeClr val="tx1"/>
                </a:solidFill>
                <a:effectLst/>
                <a:latin typeface="+mn-lt"/>
                <a:ea typeface="+mn-ea"/>
                <a:cs typeface="+mn-cs"/>
              </a:rPr>
              <a:t>yolo v3</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21</a:t>
            </a:fld>
            <a:endParaRPr lang="zh-CN" altLang="en-US"/>
          </a:p>
        </p:txBody>
      </p:sp>
    </p:spTree>
    <p:extLst>
      <p:ext uri="{BB962C8B-B14F-4D97-AF65-F5344CB8AC3E}">
        <p14:creationId xmlns:p14="http://schemas.microsoft.com/office/powerpoint/2010/main" val="169407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--Yolov2</a:t>
            </a:r>
            <a:r>
              <a:rPr lang="zh-CN" altLang="en-US" sz="1200" b="0" i="0" kern="1200" dirty="0">
                <a:solidFill>
                  <a:schemeClr val="tx1"/>
                </a:solidFill>
                <a:effectLst/>
                <a:latin typeface="+mn-lt"/>
                <a:ea typeface="+mn-ea"/>
                <a:cs typeface="+mn-cs"/>
              </a:rPr>
              <a:t>采用维度聚类确定先验框的尺寸，每个单元格预测</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个，又因</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机制线性回归的不稳定性能使先验框偏移到图片的任意位置，使用直接预测边界框中心相对每个单元格左上角的相对位置。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--yolov3</a:t>
            </a:r>
            <a:r>
              <a:rPr lang="zh-CN" altLang="en-US" sz="1200" b="0" i="0" kern="1200" dirty="0">
                <a:solidFill>
                  <a:schemeClr val="tx1"/>
                </a:solidFill>
                <a:effectLst/>
                <a:latin typeface="+mn-lt"/>
                <a:ea typeface="+mn-ea"/>
                <a:cs typeface="+mn-cs"/>
              </a:rPr>
              <a:t>使用逻辑回归对每个</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包含的内容进行目标性评分，即这块区域包含目标的可能性有多大，</a:t>
            </a:r>
            <a:r>
              <a:rPr lang="zh-CN" altLang="en-US" dirty="0"/>
              <a:t>若一个边界框与</a:t>
            </a:r>
            <a:r>
              <a:rPr lang="en-US" altLang="zh-CN" dirty="0"/>
              <a:t>ground truth</a:t>
            </a:r>
            <a:r>
              <a:rPr lang="zh-CN" altLang="en-US" dirty="0"/>
              <a:t>的重叠最大，则该边界框的目标性评分值为</a:t>
            </a:r>
            <a:r>
              <a:rPr lang="en-US" altLang="zh-CN" dirty="0"/>
              <a:t>1</a:t>
            </a:r>
            <a:r>
              <a:rPr lang="zh-CN" altLang="en-US" dirty="0"/>
              <a:t>。若此边界框与</a:t>
            </a:r>
            <a:r>
              <a:rPr lang="en-US" altLang="zh-CN" dirty="0"/>
              <a:t>ground truth</a:t>
            </a:r>
            <a:r>
              <a:rPr lang="zh-CN" altLang="en-US" dirty="0"/>
              <a:t>的重叠没超过某个阈值或者是超过了（使用</a:t>
            </a:r>
            <a:r>
              <a:rPr lang="en-US" altLang="zh-CN" dirty="0"/>
              <a:t>0.5</a:t>
            </a:r>
            <a:r>
              <a:rPr lang="zh-CN" altLang="en-US" dirty="0"/>
              <a:t>作为阈值）但不是最大，我们会忽略对这些边界框的进一步预测。</a:t>
            </a:r>
            <a:endParaRPr lang="en-US" altLang="zh-CN" dirty="0"/>
          </a:p>
          <a:p>
            <a:r>
              <a:rPr lang="en-US" altLang="zh-CN" dirty="0"/>
              <a:t>--</a:t>
            </a:r>
            <a:r>
              <a:rPr lang="zh-CN" altLang="en-US" dirty="0"/>
              <a:t>训练时，输出有</a:t>
            </a:r>
            <a:r>
              <a:rPr lang="en-US" altLang="zh-CN" dirty="0"/>
              <a:t>3</a:t>
            </a:r>
            <a:r>
              <a:rPr lang="zh-CN" altLang="en-US" dirty="0"/>
              <a:t>种尺度，每种尺度分配</a:t>
            </a:r>
            <a:r>
              <a:rPr lang="en-US" altLang="zh-CN" dirty="0"/>
              <a:t>3</a:t>
            </a:r>
            <a:r>
              <a:rPr lang="zh-CN" altLang="en-US" dirty="0"/>
              <a:t>个先验框，所以一共有</a:t>
            </a:r>
            <a:r>
              <a:rPr lang="en-US" altLang="zh-CN" dirty="0"/>
              <a:t>9</a:t>
            </a:r>
            <a:r>
              <a:rPr lang="zh-CN" altLang="en-US" dirty="0"/>
              <a:t>个</a:t>
            </a:r>
            <a:r>
              <a:rPr lang="en-US" altLang="zh-CN" dirty="0"/>
              <a:t>anchor</a:t>
            </a:r>
            <a:r>
              <a:rPr lang="zh-CN" altLang="en-US" dirty="0"/>
              <a:t>，</a:t>
            </a:r>
            <a:r>
              <a:rPr lang="zh-CN" altLang="en-US" sz="1200" b="0" i="0" kern="1200" dirty="0">
                <a:solidFill>
                  <a:schemeClr val="tx1"/>
                </a:solidFill>
                <a:effectLst/>
                <a:latin typeface="+mn-lt"/>
                <a:ea typeface="+mn-ea"/>
                <a:cs typeface="+mn-cs"/>
              </a:rPr>
              <a:t>根据目标性评分选择</a:t>
            </a:r>
            <a:r>
              <a:rPr lang="zh-CN" altLang="en-US" dirty="0"/>
              <a:t>每种尺度与</a:t>
            </a:r>
            <a:r>
              <a:rPr lang="en-US" altLang="zh-CN" dirty="0"/>
              <a:t>ground truth</a:t>
            </a:r>
            <a:r>
              <a:rPr lang="zh-CN" altLang="en-US" dirty="0"/>
              <a:t>重叠最大的先验框（共</a:t>
            </a:r>
            <a:r>
              <a:rPr lang="en-US" altLang="zh-CN" dirty="0"/>
              <a:t>3</a:t>
            </a:r>
            <a:r>
              <a:rPr lang="zh-CN" altLang="en-US" dirty="0"/>
              <a:t>个），然后再通过非极大值抑制筛选出最合适的那个边界框</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 yolov3</a:t>
            </a:r>
            <a:r>
              <a:rPr lang="zh-CN" altLang="en-US" sz="1200" b="0" i="0" kern="1200" dirty="0">
                <a:solidFill>
                  <a:schemeClr val="tx1"/>
                </a:solidFill>
                <a:effectLst/>
                <a:latin typeface="+mn-lt"/>
                <a:ea typeface="+mn-ea"/>
                <a:cs typeface="+mn-cs"/>
              </a:rPr>
              <a:t>只为每个</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分配一个先验框。与</a:t>
            </a:r>
            <a:r>
              <a:rPr lang="en-US" altLang="zh-CN" dirty="0"/>
              <a:t>ground truth</a:t>
            </a:r>
            <a:r>
              <a:rPr lang="zh-CN" altLang="en-US" sz="1200" b="0" i="0" kern="1200" dirty="0">
                <a:solidFill>
                  <a:schemeClr val="tx1"/>
                </a:solidFill>
                <a:effectLst/>
                <a:latin typeface="+mn-lt"/>
                <a:ea typeface="+mn-ea"/>
                <a:cs typeface="+mn-cs"/>
              </a:rPr>
              <a:t>匹配的先验框需要计算坐标误差、置信度误差以及分类误差，而其它先验框只计算置信度误差。</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3A2F8D9-9480-45D9-AEBE-FB38F4AFCB86}" type="slidenum">
              <a:rPr lang="zh-CN" altLang="en-US" smtClean="0"/>
              <a:t>22</a:t>
            </a:fld>
            <a:endParaRPr lang="zh-CN" altLang="en-US"/>
          </a:p>
        </p:txBody>
      </p:sp>
    </p:spTree>
    <p:extLst>
      <p:ext uri="{BB962C8B-B14F-4D97-AF65-F5344CB8AC3E}">
        <p14:creationId xmlns:p14="http://schemas.microsoft.com/office/powerpoint/2010/main" val="2484478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使用一个新网络</a:t>
            </a:r>
            <a:r>
              <a:rPr lang="en-US" altLang="zh-CN" sz="1200" b="0" i="0" kern="1200" dirty="0">
                <a:solidFill>
                  <a:schemeClr val="tx1"/>
                </a:solidFill>
                <a:effectLst/>
                <a:latin typeface="+mn-lt"/>
                <a:ea typeface="+mn-ea"/>
                <a:cs typeface="+mn-cs"/>
              </a:rPr>
              <a:t>Darknet-53</a:t>
            </a:r>
            <a:r>
              <a:rPr lang="zh-CN" altLang="en-US" sz="1200" b="0" i="0" kern="1200" dirty="0">
                <a:solidFill>
                  <a:schemeClr val="tx1"/>
                </a:solidFill>
                <a:effectLst/>
                <a:latin typeface="+mn-lt"/>
                <a:ea typeface="+mn-ea"/>
                <a:cs typeface="+mn-cs"/>
              </a:rPr>
              <a:t>来进行特征提取，这里是以输入分辨率为</a:t>
            </a:r>
            <a:r>
              <a:rPr lang="en-US" altLang="zh-CN" sz="1200" b="0" i="0" kern="1200" dirty="0">
                <a:solidFill>
                  <a:schemeClr val="tx1"/>
                </a:solidFill>
                <a:effectLst/>
                <a:latin typeface="+mn-lt"/>
                <a:ea typeface="+mn-ea"/>
                <a:cs typeface="+mn-cs"/>
              </a:rPr>
              <a:t>256 x 256</a:t>
            </a:r>
            <a:r>
              <a:rPr lang="zh-CN" altLang="en-US" sz="1200" b="0" i="0" kern="1200" dirty="0">
                <a:solidFill>
                  <a:schemeClr val="tx1"/>
                </a:solidFill>
                <a:effectLst/>
                <a:latin typeface="+mn-lt"/>
                <a:ea typeface="+mn-ea"/>
                <a:cs typeface="+mn-cs"/>
              </a:rPr>
              <a:t>的图像进行预训练，常用的尺寸都是</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的倍数。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整个</a:t>
            </a:r>
            <a:r>
              <a:rPr lang="en-US" altLang="zh-CN" sz="1200" b="0" i="0" kern="1200" dirty="0">
                <a:solidFill>
                  <a:schemeClr val="tx1"/>
                </a:solidFill>
                <a:effectLst/>
                <a:latin typeface="+mn-lt"/>
                <a:ea typeface="+mn-ea"/>
                <a:cs typeface="+mn-cs"/>
              </a:rPr>
              <a:t>v3</a:t>
            </a:r>
            <a:r>
              <a:rPr lang="zh-CN" altLang="en-US" sz="1200" b="0" i="0" kern="1200" dirty="0">
                <a:solidFill>
                  <a:schemeClr val="tx1"/>
                </a:solidFill>
                <a:effectLst/>
                <a:latin typeface="+mn-lt"/>
                <a:ea typeface="+mn-ea"/>
                <a:cs typeface="+mn-cs"/>
              </a:rPr>
              <a:t>结构里面是没有池化层和全连接层的。在前向传播过程中，张量的尺寸变换是通过改变卷积核的步长来实现的，这个网络主要由一系列</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1x1</a:t>
            </a:r>
            <a:r>
              <a:rPr lang="zh-CN" altLang="en-US" sz="1200" b="0" i="0" kern="1200" dirty="0">
                <a:solidFill>
                  <a:schemeClr val="tx1"/>
                </a:solidFill>
                <a:effectLst/>
                <a:latin typeface="+mn-lt"/>
                <a:ea typeface="+mn-ea"/>
                <a:cs typeface="+mn-cs"/>
              </a:rPr>
              <a:t>的卷积层组成（每个卷积跟一个</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层和一个</a:t>
            </a:r>
            <a:r>
              <a:rPr lang="en-US" altLang="zh-CN" sz="1200" b="0" i="0" kern="1200" dirty="0" err="1">
                <a:solidFill>
                  <a:schemeClr val="tx1"/>
                </a:solidFill>
                <a:effectLst/>
                <a:latin typeface="+mn-lt"/>
                <a:ea typeface="+mn-ea"/>
                <a:cs typeface="+mn-cs"/>
              </a:rPr>
              <a:t>LeakyReLU</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的卷积负责增加特征图通道数，再用</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的卷积进行压缩降维。并采用全卷积进行特征图的下采样，同时引入残差结构，避免出现梯度消失或爆炸等情形，</a:t>
            </a:r>
            <a:r>
              <a:rPr lang="zh-CN" altLang="en-US" dirty="0"/>
              <a:t>让网络结构可以更深</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Avgpool</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darknet-53</a:t>
            </a:r>
            <a:r>
              <a:rPr lang="zh-CN" altLang="en-US" sz="1200" b="0" i="0" kern="1200" dirty="0">
                <a:solidFill>
                  <a:schemeClr val="tx1"/>
                </a:solidFill>
                <a:effectLst/>
                <a:latin typeface="+mn-lt"/>
                <a:ea typeface="+mn-ea"/>
                <a:cs typeface="+mn-cs"/>
              </a:rPr>
              <a:t>中有，</a:t>
            </a:r>
            <a:r>
              <a:rPr lang="en-US" altLang="zh-CN" sz="1200" b="0" i="0" kern="1200" dirty="0">
                <a:solidFill>
                  <a:schemeClr val="tx1"/>
                </a:solidFill>
                <a:effectLst/>
                <a:latin typeface="+mn-lt"/>
                <a:ea typeface="+mn-ea"/>
                <a:cs typeface="+mn-cs"/>
              </a:rPr>
              <a:t>yolov3</a:t>
            </a:r>
            <a:r>
              <a:rPr lang="zh-CN" altLang="en-US" sz="1200" b="0" i="0" kern="1200" dirty="0">
                <a:solidFill>
                  <a:schemeClr val="tx1"/>
                </a:solidFill>
                <a:effectLst/>
                <a:latin typeface="+mn-lt"/>
                <a:ea typeface="+mn-ea"/>
                <a:cs typeface="+mn-cs"/>
              </a:rPr>
              <a:t>没有）</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从各网络的准确性、</a:t>
            </a:r>
            <a:r>
              <a:rPr lang="en-US" altLang="zh-CN" sz="1200" b="0" i="0" kern="1200" dirty="0">
                <a:solidFill>
                  <a:schemeClr val="tx1"/>
                </a:solidFill>
                <a:effectLst/>
                <a:latin typeface="+mn-lt"/>
                <a:ea typeface="+mn-ea"/>
                <a:cs typeface="+mn-cs"/>
              </a:rPr>
              <a:t>Bn Ops(billions of operations </a:t>
            </a:r>
            <a:r>
              <a:rPr lang="zh-CN" altLang="en-US" sz="1200" b="0" i="0" kern="1200" dirty="0">
                <a:solidFill>
                  <a:schemeClr val="tx1"/>
                </a:solidFill>
                <a:effectLst/>
                <a:latin typeface="+mn-lt"/>
                <a:ea typeface="+mn-ea"/>
                <a:cs typeface="+mn-cs"/>
              </a:rPr>
              <a:t>即需要多少个</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亿次的计算）、每秒浮点运算次数及</a:t>
            </a:r>
            <a:r>
              <a:rPr lang="en-US" altLang="zh-CN" sz="1200" b="0" i="0" kern="1200" dirty="0">
                <a:solidFill>
                  <a:schemeClr val="tx1"/>
                </a:solidFill>
                <a:effectLst/>
                <a:latin typeface="+mn-lt"/>
                <a:ea typeface="+mn-ea"/>
                <a:cs typeface="+mn-cs"/>
              </a:rPr>
              <a:t>FPS</a:t>
            </a:r>
            <a:r>
              <a:rPr lang="zh-CN" altLang="en-US" sz="1200" b="0" i="0" kern="1200" dirty="0">
                <a:solidFill>
                  <a:schemeClr val="tx1"/>
                </a:solidFill>
                <a:effectLst/>
                <a:latin typeface="+mn-lt"/>
                <a:ea typeface="+mn-ea"/>
                <a:cs typeface="+mn-cs"/>
              </a:rPr>
              <a:t>进行比较。</a:t>
            </a:r>
            <a:r>
              <a:rPr lang="en-US" altLang="zh-CN" sz="1200" b="0" i="0" kern="1200" dirty="0">
                <a:solidFill>
                  <a:schemeClr val="tx1"/>
                </a:solidFill>
                <a:effectLst/>
                <a:latin typeface="+mn-lt"/>
                <a:ea typeface="+mn-ea"/>
                <a:cs typeface="+mn-cs"/>
              </a:rPr>
              <a:t> Darknet-53</a:t>
            </a:r>
            <a:r>
              <a:rPr lang="zh-CN" altLang="en-US" sz="1200" b="0" i="0" kern="1200" dirty="0">
                <a:solidFill>
                  <a:schemeClr val="tx1"/>
                </a:solidFill>
                <a:effectLst/>
                <a:latin typeface="+mn-lt"/>
                <a:ea typeface="+mn-ea"/>
                <a:cs typeface="+mn-cs"/>
              </a:rPr>
              <a:t>可与最先进的分类器媲美且浮点运算更少，速度更快。</a:t>
            </a:r>
            <a:r>
              <a:rPr lang="en-US" altLang="zh-CN" sz="1200" b="0" i="0" kern="1200" dirty="0">
                <a:solidFill>
                  <a:schemeClr val="tx1"/>
                </a:solidFill>
                <a:effectLst/>
                <a:latin typeface="+mn-lt"/>
                <a:ea typeface="+mn-ea"/>
                <a:cs typeface="+mn-cs"/>
              </a:rPr>
              <a:t>Darknet-53</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ResNet-101</a:t>
            </a:r>
            <a:r>
              <a:rPr lang="zh-CN" altLang="en-US" sz="1200" b="0" i="0" kern="1200" dirty="0">
                <a:solidFill>
                  <a:schemeClr val="tx1"/>
                </a:solidFill>
                <a:effectLst/>
                <a:latin typeface="+mn-lt"/>
                <a:ea typeface="+mn-ea"/>
                <a:cs typeface="+mn-cs"/>
              </a:rPr>
              <a:t>性能更好且速度快</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倍。与</a:t>
            </a:r>
            <a:r>
              <a:rPr lang="en-US" altLang="zh-CN" sz="1200" b="0" i="0" kern="1200" dirty="0">
                <a:solidFill>
                  <a:schemeClr val="tx1"/>
                </a:solidFill>
                <a:effectLst/>
                <a:latin typeface="+mn-lt"/>
                <a:ea typeface="+mn-ea"/>
                <a:cs typeface="+mn-cs"/>
              </a:rPr>
              <a:t>ResNet-152</a:t>
            </a:r>
            <a:r>
              <a:rPr lang="zh-CN" altLang="en-US" sz="1200" b="0" i="0" kern="1200" dirty="0">
                <a:solidFill>
                  <a:schemeClr val="tx1"/>
                </a:solidFill>
                <a:effectLst/>
                <a:latin typeface="+mn-lt"/>
                <a:ea typeface="+mn-ea"/>
                <a:cs typeface="+mn-cs"/>
              </a:rPr>
              <a:t>具有相似的性能，速度为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倍。</a:t>
            </a:r>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23</a:t>
            </a:fld>
            <a:endParaRPr lang="zh-CN" altLang="en-US"/>
          </a:p>
        </p:txBody>
      </p:sp>
    </p:spTree>
    <p:extLst>
      <p:ext uri="{BB962C8B-B14F-4D97-AF65-F5344CB8AC3E}">
        <p14:creationId xmlns:p14="http://schemas.microsoft.com/office/powerpoint/2010/main" val="1882523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--yolov3</a:t>
            </a:r>
            <a:r>
              <a:rPr lang="zh-CN" altLang="en-US" sz="1200" b="0" i="0" kern="1200" dirty="0">
                <a:solidFill>
                  <a:schemeClr val="tx1"/>
                </a:solidFill>
                <a:effectLst/>
                <a:latin typeface="+mn-lt"/>
                <a:ea typeface="+mn-ea"/>
                <a:cs typeface="+mn-cs"/>
              </a:rPr>
              <a:t>借鉴</a:t>
            </a:r>
            <a:r>
              <a:rPr lang="en-US" altLang="zh-CN" sz="1200" b="0" i="0" kern="1200" dirty="0">
                <a:solidFill>
                  <a:schemeClr val="tx1"/>
                </a:solidFill>
                <a:effectLst/>
                <a:latin typeface="+mn-lt"/>
                <a:ea typeface="+mn-ea"/>
                <a:cs typeface="+mn-cs"/>
              </a:rPr>
              <a:t>FPN</a:t>
            </a:r>
            <a:r>
              <a:rPr lang="zh-CN" altLang="en-US" sz="1200" b="0" i="0" kern="1200" dirty="0">
                <a:solidFill>
                  <a:schemeClr val="tx1"/>
                </a:solidFill>
                <a:effectLst/>
                <a:latin typeface="+mn-lt"/>
                <a:ea typeface="+mn-ea"/>
                <a:cs typeface="+mn-cs"/>
              </a:rPr>
              <a:t>采用多尺度对不同</a:t>
            </a:r>
            <a:r>
              <a:rPr lang="en-US" altLang="zh-CN" sz="1200" b="0" i="0" kern="1200" dirty="0">
                <a:solidFill>
                  <a:schemeClr val="tx1"/>
                </a:solidFill>
                <a:effectLst/>
                <a:latin typeface="+mn-lt"/>
                <a:ea typeface="+mn-ea"/>
                <a:cs typeface="+mn-cs"/>
              </a:rPr>
              <a:t>size</a:t>
            </a:r>
            <a:r>
              <a:rPr lang="zh-CN" altLang="en-US" sz="1200" b="0" i="0" kern="1200" dirty="0">
                <a:solidFill>
                  <a:schemeClr val="tx1"/>
                </a:solidFill>
                <a:effectLst/>
                <a:latin typeface="+mn-lt"/>
                <a:ea typeface="+mn-ea"/>
                <a:cs typeface="+mn-cs"/>
              </a:rPr>
              <a:t>的目标进行检测，在多个尺度的特征图上进行检测，最终对小目标的检测效果有明显提升。</a:t>
            </a:r>
            <a:r>
              <a:rPr lang="en-US" altLang="zh-CN" sz="1200" b="0" i="0" kern="1200" dirty="0">
                <a:solidFill>
                  <a:schemeClr val="tx1"/>
                </a:solidFill>
                <a:effectLst/>
                <a:latin typeface="+mn-lt"/>
                <a:ea typeface="+mn-ea"/>
                <a:cs typeface="+mn-cs"/>
              </a:rPr>
              <a:t>yolo v3</a:t>
            </a:r>
            <a:r>
              <a:rPr lang="zh-CN" altLang="en-US" sz="1200" b="0" i="0" kern="1200" dirty="0">
                <a:solidFill>
                  <a:schemeClr val="tx1"/>
                </a:solidFill>
                <a:effectLst/>
                <a:latin typeface="+mn-lt"/>
                <a:ea typeface="+mn-ea"/>
                <a:cs typeface="+mn-cs"/>
              </a:rPr>
              <a:t>输出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个不同尺度的</a:t>
            </a:r>
            <a:r>
              <a:rPr lang="en-US" altLang="zh-CN" sz="1200" b="0" i="0" kern="1200" dirty="0">
                <a:solidFill>
                  <a:schemeClr val="tx1"/>
                </a:solidFill>
                <a:effectLst/>
                <a:latin typeface="+mn-lt"/>
                <a:ea typeface="+mn-ea"/>
                <a:cs typeface="+mn-cs"/>
              </a:rPr>
              <a:t>feature map</a:t>
            </a:r>
            <a:r>
              <a:rPr lang="zh-CN" altLang="en-US" sz="1200" b="0" i="0" kern="1200" dirty="0">
                <a:solidFill>
                  <a:schemeClr val="tx1"/>
                </a:solidFill>
                <a:effectLst/>
                <a:latin typeface="+mn-lt"/>
                <a:ea typeface="+mn-ea"/>
                <a:cs typeface="+mn-cs"/>
              </a:rPr>
              <a:t>，大小为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N×N×[3*(4+1+80</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，每个尺度分配</a:t>
            </a:r>
            <a:r>
              <a:rPr lang="en-US" altLang="zh-CN" sz="1200" b="0" i="0" kern="1200">
                <a:solidFill>
                  <a:schemeClr val="tx1"/>
                </a:solidFill>
                <a:effectLst/>
                <a:latin typeface="+mn-lt"/>
                <a:ea typeface="+mn-ea"/>
                <a:cs typeface="+mn-cs"/>
              </a:rPr>
              <a:t>3</a:t>
            </a:r>
            <a:r>
              <a:rPr lang="zh-CN" altLang="en-US" sz="1200" b="0" i="0" kern="1200">
                <a:solidFill>
                  <a:schemeClr val="tx1"/>
                </a:solidFill>
                <a:effectLst/>
                <a:latin typeface="+mn-lt"/>
                <a:ea typeface="+mn-ea"/>
                <a:cs typeface="+mn-cs"/>
              </a:rPr>
              <a:t>个</a:t>
            </a:r>
            <a:r>
              <a:rPr lang="en-US" altLang="zh-CN" sz="1200" b="0" i="0" kern="1200">
                <a:solidFill>
                  <a:schemeClr val="tx1"/>
                </a:solidFill>
                <a:effectLst/>
                <a:latin typeface="+mn-lt"/>
                <a:ea typeface="+mn-ea"/>
                <a:cs typeface="+mn-cs"/>
              </a:rPr>
              <a:t>BB</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个坐标预测值，</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个置信度预测及</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个类别预测</a:t>
            </a:r>
            <a:r>
              <a:rPr lang="en-US" altLang="zh-CN" sz="1200" b="0" i="0" kern="1200" dirty="0">
                <a:solidFill>
                  <a:schemeClr val="tx1"/>
                </a:solidFill>
                <a:effectLst/>
                <a:latin typeface="+mn-lt"/>
                <a:ea typeface="+mn-ea"/>
                <a:cs typeface="+mn-cs"/>
              </a:rPr>
              <a:t>(coco)</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输出的特征图已进行了</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倍的下采样</a:t>
            </a:r>
            <a:r>
              <a:rPr lang="en-US" altLang="zh-CN" sz="1200" b="0" i="0" kern="1200" dirty="0">
                <a:solidFill>
                  <a:schemeClr val="tx1"/>
                </a:solidFill>
                <a:effectLst/>
                <a:latin typeface="+mn-lt"/>
                <a:ea typeface="+mn-ea"/>
                <a:cs typeface="+mn-cs"/>
              </a:rPr>
              <a:t>(416*416-&gt;13*13)</a:t>
            </a:r>
            <a:r>
              <a:rPr lang="zh-CN" altLang="en-US" sz="1200" b="0" i="0" kern="1200" dirty="0">
                <a:solidFill>
                  <a:schemeClr val="tx1"/>
                </a:solidFill>
                <a:effectLst/>
                <a:latin typeface="+mn-lt"/>
                <a:ea typeface="+mn-ea"/>
                <a:cs typeface="+mn-cs"/>
              </a:rPr>
              <a:t>。由于下采样倍数高，特征图感受野较大，因此适合检测图像中尺寸比较大的对象。为实现细粒度检测，作者将中间层处理结果同后面网络输出的上采样结果进行拼接后作为特征图，如对</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1024</a:t>
            </a:r>
            <a:r>
              <a:rPr lang="zh-CN" altLang="en-US" sz="1200" b="0" i="0" kern="1200" dirty="0">
                <a:solidFill>
                  <a:schemeClr val="tx1"/>
                </a:solidFill>
                <a:effectLst/>
                <a:latin typeface="+mn-lt"/>
                <a:ea typeface="+mn-ea"/>
                <a:cs typeface="+mn-cs"/>
              </a:rPr>
              <a:t>的特征图在经过</a:t>
            </a:r>
            <a:r>
              <a:rPr lang="en-US" altLang="zh-CN" sz="1200" b="0" i="0" kern="1200" dirty="0">
                <a:solidFill>
                  <a:schemeClr val="tx1"/>
                </a:solidFill>
                <a:effectLst/>
                <a:latin typeface="+mn-lt"/>
                <a:ea typeface="+mn-ea"/>
                <a:cs typeface="+mn-cs"/>
              </a:rPr>
              <a:t>convolutional set</a:t>
            </a:r>
            <a:r>
              <a:rPr lang="zh-CN" altLang="en-US" sz="1200" b="0" i="0" kern="1200" dirty="0">
                <a:solidFill>
                  <a:schemeClr val="tx1"/>
                </a:solidFill>
                <a:effectLst/>
                <a:latin typeface="+mn-lt"/>
                <a:ea typeface="+mn-ea"/>
                <a:cs typeface="+mn-cs"/>
              </a:rPr>
              <a:t>后变为</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512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卷积降维后变为</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256</a:t>
            </a:r>
            <a:r>
              <a:rPr lang="zh-CN" altLang="en-US" sz="1200" b="0" i="0" kern="1200" dirty="0">
                <a:solidFill>
                  <a:schemeClr val="tx1"/>
                </a:solidFill>
                <a:effectLst/>
                <a:latin typeface="+mn-lt"/>
                <a:ea typeface="+mn-ea"/>
                <a:cs typeface="+mn-cs"/>
              </a:rPr>
              <a:t>，进行上采样</a:t>
            </a:r>
            <a:r>
              <a:rPr lang="en-US" altLang="zh-CN" sz="1200" b="0" i="0" kern="1200" dirty="0">
                <a:solidFill>
                  <a:schemeClr val="tx1"/>
                </a:solidFill>
                <a:effectLst/>
                <a:latin typeface="+mn-lt"/>
                <a:ea typeface="+mn-ea"/>
                <a:cs typeface="+mn-cs"/>
              </a:rPr>
              <a:t>26*26*256</a:t>
            </a:r>
            <a:r>
              <a:rPr lang="zh-CN" altLang="en-US" sz="1200" b="0" i="0" kern="1200" dirty="0">
                <a:solidFill>
                  <a:schemeClr val="tx1"/>
                </a:solidFill>
                <a:effectLst/>
                <a:latin typeface="+mn-lt"/>
                <a:ea typeface="+mn-ea"/>
                <a:cs typeface="+mn-cs"/>
              </a:rPr>
              <a:t>，然后与</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512</a:t>
            </a:r>
            <a:r>
              <a:rPr lang="zh-CN" altLang="en-US" sz="1200" b="0" i="0" kern="1200" dirty="0">
                <a:solidFill>
                  <a:schemeClr val="tx1"/>
                </a:solidFill>
                <a:effectLst/>
                <a:latin typeface="+mn-lt"/>
                <a:ea typeface="+mn-ea"/>
                <a:cs typeface="+mn-cs"/>
              </a:rPr>
              <a:t>的特征图</a:t>
            </a:r>
            <a:r>
              <a:rPr lang="en-US" altLang="zh-CN" sz="1200" b="0" i="0" kern="1200" dirty="0" err="1">
                <a:solidFill>
                  <a:schemeClr val="tx1"/>
                </a:solidFill>
                <a:effectLst/>
                <a:latin typeface="+mn-lt"/>
                <a:ea typeface="+mn-ea"/>
                <a:cs typeface="+mn-cs"/>
              </a:rPr>
              <a:t>concat</a:t>
            </a:r>
            <a:r>
              <a:rPr lang="zh-CN" altLang="en-US" sz="1200" b="0" i="0" kern="1200" dirty="0">
                <a:solidFill>
                  <a:schemeClr val="tx1"/>
                </a:solidFill>
                <a:effectLst/>
                <a:latin typeface="+mn-lt"/>
                <a:ea typeface="+mn-ea"/>
                <a:cs typeface="+mn-cs"/>
              </a:rPr>
              <a:t>，融合之后会对每个融合结果进行</a:t>
            </a:r>
            <a:r>
              <a:rPr lang="en-US" altLang="zh-CN" sz="1200" b="0" i="0" kern="1200" dirty="0">
                <a:solidFill>
                  <a:schemeClr val="tx1"/>
                </a:solidFill>
                <a:effectLst/>
                <a:latin typeface="+mn-lt"/>
                <a:ea typeface="+mn-ea"/>
                <a:cs typeface="+mn-cs"/>
              </a:rPr>
              <a:t>1*1,3*3</a:t>
            </a:r>
            <a:r>
              <a:rPr lang="zh-CN" altLang="en-US" sz="1200" b="0" i="0" kern="1200" dirty="0">
                <a:solidFill>
                  <a:schemeClr val="tx1"/>
                </a:solidFill>
                <a:effectLst/>
                <a:latin typeface="+mn-lt"/>
                <a:ea typeface="+mn-ea"/>
                <a:cs typeface="+mn-cs"/>
              </a:rPr>
              <a:t>卷积，目的是消除上采样的混叠效应，然后是对</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的特征图进行上采样，和</a:t>
            </a:r>
            <a:r>
              <a:rPr lang="en-US" altLang="zh-CN" sz="1200" b="0" i="0" kern="1200" dirty="0">
                <a:solidFill>
                  <a:schemeClr val="tx1"/>
                </a:solidFill>
                <a:effectLst/>
                <a:latin typeface="+mn-lt"/>
                <a:ea typeface="+mn-ea"/>
                <a:cs typeface="+mn-cs"/>
              </a:rPr>
              <a:t>52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52</a:t>
            </a:r>
            <a:r>
              <a:rPr lang="zh-CN" altLang="en-US" sz="1200" b="0" i="0" kern="1200" dirty="0">
                <a:solidFill>
                  <a:schemeClr val="tx1"/>
                </a:solidFill>
                <a:effectLst/>
                <a:latin typeface="+mn-lt"/>
                <a:ea typeface="+mn-ea"/>
                <a:cs typeface="+mn-cs"/>
              </a:rPr>
              <a:t>的特征图</a:t>
            </a:r>
            <a:r>
              <a:rPr lang="en-US" altLang="zh-CN" sz="1200" b="0" i="0" kern="1200" dirty="0" err="1">
                <a:solidFill>
                  <a:schemeClr val="tx1"/>
                </a:solidFill>
                <a:effectLst/>
                <a:latin typeface="+mn-lt"/>
                <a:ea typeface="+mn-ea"/>
                <a:cs typeface="+mn-cs"/>
              </a:rPr>
              <a:t>concat</a:t>
            </a:r>
            <a:r>
              <a:rPr lang="zh-CN" altLang="en-US" sz="1200" b="0" i="0" kern="1200" dirty="0">
                <a:solidFill>
                  <a:schemeClr val="tx1"/>
                </a:solidFill>
                <a:effectLst/>
                <a:latin typeface="+mn-lt"/>
                <a:ea typeface="+mn-ea"/>
                <a:cs typeface="+mn-cs"/>
              </a:rPr>
              <a:t>，这两分别适合检测中等尺度和小尺寸的对象。</a:t>
            </a: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24</a:t>
            </a:fld>
            <a:endParaRPr lang="zh-CN" altLang="en-US"/>
          </a:p>
        </p:txBody>
      </p:sp>
    </p:spTree>
    <p:extLst>
      <p:ext uri="{BB962C8B-B14F-4D97-AF65-F5344CB8AC3E}">
        <p14:creationId xmlns:p14="http://schemas.microsoft.com/office/powerpoint/2010/main" val="1785607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--YOLOv3</a:t>
            </a:r>
            <a:r>
              <a:rPr lang="zh-CN" altLang="en-US" sz="1200" b="0" i="0" kern="1200" dirty="0">
                <a:solidFill>
                  <a:schemeClr val="tx1"/>
                </a:solidFill>
                <a:effectLst/>
                <a:latin typeface="+mn-lt"/>
                <a:ea typeface="+mn-ea"/>
                <a:cs typeface="+mn-cs"/>
              </a:rPr>
              <a:t>为每种尺度设定</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种先验框，通过</a:t>
            </a:r>
            <a:r>
              <a:rPr lang="en-US" altLang="zh-CN" sz="1200" b="0" i="0" kern="1200" dirty="0">
                <a:solidFill>
                  <a:schemeClr val="tx1"/>
                </a:solidFill>
                <a:effectLst/>
                <a:latin typeface="+mn-lt"/>
                <a:ea typeface="+mn-ea"/>
                <a:cs typeface="+mn-cs"/>
              </a:rPr>
              <a:t>k-means</a:t>
            </a:r>
            <a:r>
              <a:rPr lang="zh-CN" altLang="en-US" sz="1200" b="0" i="0" kern="1200" dirty="0">
                <a:solidFill>
                  <a:schemeClr val="tx1"/>
                </a:solidFill>
                <a:effectLst/>
                <a:latin typeface="+mn-lt"/>
                <a:ea typeface="+mn-ea"/>
                <a:cs typeface="+mn-cs"/>
              </a:rPr>
              <a:t>聚类出</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种尺寸的先验框，各尺度筛选出一个</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，因此每个单元格输出</a:t>
            </a:r>
            <a:r>
              <a:rPr lang="en-US" altLang="zh-CN" sz="1200" b="0" i="0" kern="1200" dirty="0">
                <a:solidFill>
                  <a:schemeClr val="tx1"/>
                </a:solidFill>
                <a:effectLst/>
                <a:latin typeface="+mn-lt"/>
                <a:ea typeface="+mn-ea"/>
                <a:cs typeface="+mn-cs"/>
              </a:rPr>
              <a:t>(1+4+C)*3</a:t>
            </a:r>
            <a:r>
              <a:rPr lang="zh-CN" altLang="en-US" sz="1200" b="0" i="0" kern="1200" dirty="0">
                <a:solidFill>
                  <a:schemeClr val="tx1"/>
                </a:solidFill>
                <a:effectLst/>
                <a:latin typeface="+mn-lt"/>
                <a:ea typeface="+mn-ea"/>
                <a:cs typeface="+mn-cs"/>
              </a:rPr>
              <a:t>个值，在</a:t>
            </a:r>
            <a:r>
              <a:rPr lang="en-US" altLang="zh-CN" sz="1200" b="0" i="0" kern="1200" dirty="0">
                <a:solidFill>
                  <a:schemeClr val="tx1"/>
                </a:solidFill>
                <a:effectLst/>
                <a:latin typeface="+mn-lt"/>
                <a:ea typeface="+mn-ea"/>
                <a:cs typeface="+mn-cs"/>
              </a:rPr>
              <a:t>COCO</a:t>
            </a:r>
            <a:r>
              <a:rPr lang="zh-CN" altLang="en-US" sz="1200" b="0" i="0" kern="1200" dirty="0">
                <a:solidFill>
                  <a:schemeClr val="tx1"/>
                </a:solidFill>
                <a:effectLst/>
                <a:latin typeface="+mn-lt"/>
                <a:ea typeface="+mn-ea"/>
                <a:cs typeface="+mn-cs"/>
              </a:rPr>
              <a:t>数据集中这</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个先验框大小如上图所示。</a:t>
            </a:r>
            <a:endParaRPr lang="en-US" altLang="zh-CN" dirty="0"/>
          </a:p>
          <a:p>
            <a:r>
              <a:rPr lang="en-US" altLang="zh-CN" dirty="0"/>
              <a:t>--yolov3</a:t>
            </a:r>
            <a:r>
              <a:rPr lang="zh-CN" altLang="en-US" dirty="0"/>
              <a:t>中每个单元格最终得到</a:t>
            </a:r>
            <a:r>
              <a:rPr lang="en-US" altLang="zh-CN" dirty="0"/>
              <a:t>3</a:t>
            </a:r>
            <a:r>
              <a:rPr lang="zh-CN" altLang="en-US" dirty="0"/>
              <a:t>个边界框，但因为采用了多尺度特征融合，所以初始预测的边界框数量会很多。以输入图像为</a:t>
            </a:r>
            <a:r>
              <a:rPr lang="en-US" altLang="zh-CN" dirty="0"/>
              <a:t>416*416</a:t>
            </a:r>
            <a:r>
              <a:rPr lang="zh-CN" altLang="en-US" dirty="0"/>
              <a:t>为例，</a:t>
            </a:r>
            <a:r>
              <a:rPr lang="en-US" altLang="zh-CN" dirty="0"/>
              <a:t>YOLOv2</a:t>
            </a:r>
            <a:r>
              <a:rPr lang="zh-CN" altLang="en-US" dirty="0"/>
              <a:t>中一张图片需要预测</a:t>
            </a:r>
            <a:r>
              <a:rPr lang="en-US" altLang="zh-CN" dirty="0"/>
              <a:t>13*13*5=845</a:t>
            </a:r>
            <a:r>
              <a:rPr lang="zh-CN" altLang="en-US" dirty="0"/>
              <a:t>个边界框，而</a:t>
            </a:r>
            <a:r>
              <a:rPr lang="en-US" altLang="zh-CN" dirty="0"/>
              <a:t>YOLOv3</a:t>
            </a:r>
            <a:r>
              <a:rPr lang="zh-CN" altLang="en-US" dirty="0"/>
              <a:t>中需要预测（</a:t>
            </a:r>
            <a:r>
              <a:rPr lang="en-US" altLang="zh-CN" dirty="0"/>
              <a:t>13*13+26*26+52*52</a:t>
            </a:r>
            <a:r>
              <a:rPr lang="zh-CN" altLang="en-US" dirty="0"/>
              <a:t>）*</a:t>
            </a:r>
            <a:r>
              <a:rPr lang="en-US" altLang="zh-CN" dirty="0"/>
              <a:t>3=10647</a:t>
            </a:r>
            <a:r>
              <a:rPr lang="zh-CN" altLang="en-US" dirty="0"/>
              <a:t>个边界框。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三个不同尺度每一个都通过目标性评分选出一个</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，因此每个单元格预测得到３个不同大小的先验框，然后再通过</a:t>
            </a:r>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选择与</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最高的先验框。</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黄色框是</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，红框是对象中心点所在的网格，蓝色框为聚类得到的先验框。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--YOLOv3</a:t>
            </a:r>
            <a:r>
              <a:rPr lang="zh-CN" altLang="en-US" sz="1200" b="0" i="0" kern="1200" dirty="0">
                <a:solidFill>
                  <a:schemeClr val="tx1"/>
                </a:solidFill>
                <a:effectLst/>
                <a:latin typeface="+mn-lt"/>
                <a:ea typeface="+mn-ea"/>
                <a:cs typeface="+mn-cs"/>
              </a:rPr>
              <a:t>把</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层换成逻辑回归层，从而实现把单标签分类改成多标签分类。用多个</a:t>
            </a:r>
            <a:r>
              <a:rPr lang="en-US" altLang="zh-CN" sz="1200" b="0" i="0" kern="1200" dirty="0">
                <a:solidFill>
                  <a:schemeClr val="tx1"/>
                </a:solidFill>
                <a:effectLst/>
                <a:latin typeface="+mn-lt"/>
                <a:ea typeface="+mn-ea"/>
                <a:cs typeface="+mn-cs"/>
              </a:rPr>
              <a:t>logistic</a:t>
            </a:r>
            <a:r>
              <a:rPr lang="zh-CN" altLang="en-US" sz="1200" b="0" i="0" kern="1200" dirty="0">
                <a:solidFill>
                  <a:schemeClr val="tx1"/>
                </a:solidFill>
                <a:effectLst/>
                <a:latin typeface="+mn-lt"/>
                <a:ea typeface="+mn-ea"/>
                <a:cs typeface="+mn-cs"/>
              </a:rPr>
              <a:t>分类器代替</a:t>
            </a:r>
            <a:r>
              <a:rPr lang="en-US" altLang="zh-CN" sz="1200" b="0" i="0" kern="1200" dirty="0" err="1">
                <a:solidFill>
                  <a:schemeClr val="tx1"/>
                </a:solidFill>
                <a:effectLst/>
                <a:latin typeface="+mn-lt"/>
                <a:ea typeface="+mn-ea"/>
                <a:cs typeface="+mn-cs"/>
              </a:rPr>
              <a:t>softmax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也不会降低准确率。</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3A2F8D9-9480-45D9-AEBE-FB38F4AFCB86}" type="slidenum">
              <a:rPr lang="zh-CN" altLang="en-US" smtClean="0"/>
              <a:t>25</a:t>
            </a:fld>
            <a:endParaRPr lang="zh-CN" altLang="en-US"/>
          </a:p>
        </p:txBody>
      </p:sp>
    </p:spTree>
    <p:extLst>
      <p:ext uri="{BB962C8B-B14F-4D97-AF65-F5344CB8AC3E}">
        <p14:creationId xmlns:p14="http://schemas.microsoft.com/office/powerpoint/2010/main" val="402674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在保证相同</a:t>
            </a:r>
            <a:r>
              <a:rPr lang="en-US" altLang="zh-CN" sz="1200" b="0" i="0" kern="1200" dirty="0">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的情况下</a:t>
            </a:r>
            <a:r>
              <a:rPr lang="en-US" altLang="zh-CN" sz="1200" b="0" i="0" kern="1200" dirty="0">
                <a:solidFill>
                  <a:schemeClr val="tx1"/>
                </a:solidFill>
                <a:effectLst/>
                <a:latin typeface="+mn-lt"/>
                <a:ea typeface="+mn-ea"/>
                <a:cs typeface="+mn-cs"/>
              </a:rPr>
              <a:t>,YOLOv3</a:t>
            </a:r>
            <a:r>
              <a:rPr lang="zh-CN" altLang="en-US" sz="1200" b="0" i="0" kern="1200" dirty="0">
                <a:solidFill>
                  <a:schemeClr val="tx1"/>
                </a:solidFill>
                <a:effectLst/>
                <a:latin typeface="+mn-lt"/>
                <a:ea typeface="+mn-ea"/>
                <a:cs typeface="+mn-cs"/>
              </a:rPr>
              <a:t>在检测速度上具有较大优势。</a:t>
            </a:r>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26</a:t>
            </a:fld>
            <a:endParaRPr lang="zh-CN" altLang="en-US"/>
          </a:p>
        </p:txBody>
      </p:sp>
    </p:spTree>
    <p:extLst>
      <p:ext uri="{BB962C8B-B14F-4D97-AF65-F5344CB8AC3E}">
        <p14:creationId xmlns:p14="http://schemas.microsoft.com/office/powerpoint/2010/main" val="829526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--Yolo v1</a:t>
            </a:r>
            <a:r>
              <a:rPr lang="zh-CN" altLang="en-US" sz="1200" b="0" i="0" kern="1200" dirty="0">
                <a:solidFill>
                  <a:schemeClr val="tx1"/>
                </a:solidFill>
                <a:effectLst/>
                <a:latin typeface="+mn-lt"/>
                <a:ea typeface="+mn-ea"/>
                <a:cs typeface="+mn-cs"/>
              </a:rPr>
              <a:t>网络结构参考</a:t>
            </a:r>
            <a:r>
              <a:rPr lang="en-US" altLang="zh-CN" sz="1200" b="0" i="0" kern="1200" dirty="0" err="1">
                <a:solidFill>
                  <a:schemeClr val="tx1"/>
                </a:solidFill>
                <a:effectLst/>
                <a:latin typeface="+mn-lt"/>
                <a:ea typeface="+mn-ea"/>
                <a:cs typeface="+mn-cs"/>
              </a:rPr>
              <a:t>GooLeNet</a:t>
            </a:r>
            <a:r>
              <a:rPr lang="zh-CN" altLang="en-US" sz="1200" b="0" i="0" kern="1200" dirty="0">
                <a:solidFill>
                  <a:schemeClr val="tx1"/>
                </a:solidFill>
                <a:effectLst/>
                <a:latin typeface="+mn-lt"/>
                <a:ea typeface="+mn-ea"/>
                <a:cs typeface="+mn-cs"/>
              </a:rPr>
              <a:t>模型，包含了</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个卷积层和</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个全连接层。采用卷积网络提取特征，使用全连接层得到预测类别概率和坐标。主要使用</a:t>
            </a:r>
            <a:r>
              <a:rPr lang="en-US" altLang="zh-CN" sz="1200" b="0" i="0" kern="1200" dirty="0">
                <a:solidFill>
                  <a:schemeClr val="tx1"/>
                </a:solidFill>
                <a:effectLst/>
                <a:latin typeface="+mn-lt"/>
                <a:ea typeface="+mn-ea"/>
                <a:cs typeface="+mn-cs"/>
              </a:rPr>
              <a:t>1x1</a:t>
            </a:r>
            <a:r>
              <a:rPr lang="zh-CN" altLang="en-US" sz="1200" b="0" i="0" kern="1200" dirty="0">
                <a:solidFill>
                  <a:schemeClr val="tx1"/>
                </a:solidFill>
                <a:effectLst/>
                <a:latin typeface="+mn-lt"/>
                <a:ea typeface="+mn-ea"/>
                <a:cs typeface="+mn-cs"/>
              </a:rPr>
              <a:t>卷积来做通道缩减，然后跟</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卷积。对于卷积层和全连接层，采用</a:t>
            </a:r>
            <a:r>
              <a:rPr lang="en-US" altLang="zh-CN" sz="1200" b="0" i="0" kern="1200" dirty="0">
                <a:solidFill>
                  <a:schemeClr val="tx1"/>
                </a:solidFill>
                <a:effectLst/>
                <a:latin typeface="+mn-lt"/>
                <a:ea typeface="+mn-ea"/>
                <a:cs typeface="+mn-cs"/>
              </a:rPr>
              <a:t>Leaky </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作为激活函数，保留负数输出但会对负数输出进行衰减，最后一层采用</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线性激活函数。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卷积核大小</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，数量为</a:t>
            </a:r>
            <a:r>
              <a:rPr lang="en-US" altLang="zh-CN" sz="1200" b="0" i="0" kern="1200" dirty="0">
                <a:solidFill>
                  <a:schemeClr val="tx1"/>
                </a:solidFill>
                <a:effectLst/>
                <a:latin typeface="+mn-lt"/>
                <a:ea typeface="+mn-ea"/>
                <a:cs typeface="+mn-cs"/>
              </a:rPr>
              <a:t>1024, 4096</a:t>
            </a:r>
            <a:r>
              <a:rPr lang="zh-CN" altLang="en-US" sz="1200" b="0" i="0" kern="1200" dirty="0">
                <a:solidFill>
                  <a:schemeClr val="tx1"/>
                </a:solidFill>
                <a:effectLst/>
                <a:latin typeface="+mn-lt"/>
                <a:ea typeface="+mn-ea"/>
                <a:cs typeface="+mn-cs"/>
              </a:rPr>
              <a:t>组滤波器，得</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4096</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最后一个全连接层可以理解为</a:t>
            </a:r>
            <a:r>
              <a:rPr lang="en-US" altLang="zh-CN" sz="1200" b="0" i="0" kern="1200" dirty="0">
                <a:solidFill>
                  <a:schemeClr val="tx1"/>
                </a:solidFill>
                <a:effectLst/>
                <a:latin typeface="+mn-lt"/>
                <a:ea typeface="+mn-ea"/>
                <a:cs typeface="+mn-cs"/>
              </a:rPr>
              <a:t>1*4096</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1*1470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7*7*30</a:t>
            </a:r>
            <a:r>
              <a:rPr lang="zh-CN" altLang="en-US" sz="1200" b="0" i="0" kern="1200" dirty="0">
                <a:solidFill>
                  <a:schemeClr val="tx1"/>
                </a:solidFill>
                <a:effectLst/>
                <a:latin typeface="+mn-lt"/>
                <a:ea typeface="+mn-ea"/>
                <a:cs typeface="+mn-cs"/>
              </a:rPr>
              <a:t>）的线性变换</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3A2F8D9-9480-45D9-AEBE-FB38F4AFCB86}" type="slidenum">
              <a:rPr lang="zh-CN" altLang="en-US" smtClean="0"/>
              <a:t>3</a:t>
            </a:fld>
            <a:endParaRPr lang="zh-CN" altLang="en-US"/>
          </a:p>
        </p:txBody>
      </p:sp>
    </p:spTree>
    <p:extLst>
      <p:ext uri="{BB962C8B-B14F-4D97-AF65-F5344CB8AC3E}">
        <p14:creationId xmlns:p14="http://schemas.microsoft.com/office/powerpoint/2010/main" val="1626539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--Yolo v1</a:t>
            </a:r>
            <a:r>
              <a:rPr lang="zh-CN" altLang="en-US" sz="1200" b="0" i="0" kern="1200" dirty="0">
                <a:solidFill>
                  <a:schemeClr val="tx1"/>
                </a:solidFill>
                <a:effectLst/>
                <a:latin typeface="+mn-lt"/>
                <a:ea typeface="+mn-ea"/>
                <a:cs typeface="+mn-cs"/>
              </a:rPr>
              <a:t>的输出是一个</a:t>
            </a:r>
            <a:r>
              <a:rPr lang="en-US" altLang="zh-CN" sz="1200" b="0" i="0" kern="1200" dirty="0">
                <a:solidFill>
                  <a:schemeClr val="tx1"/>
                </a:solidFill>
                <a:effectLst/>
                <a:latin typeface="+mn-lt"/>
                <a:ea typeface="+mn-ea"/>
                <a:cs typeface="+mn-cs"/>
              </a:rPr>
              <a:t>7x7x30</a:t>
            </a:r>
            <a:r>
              <a:rPr lang="zh-CN" altLang="en-US" sz="1200" b="0" i="0" kern="1200" dirty="0">
                <a:solidFill>
                  <a:schemeClr val="tx1"/>
                </a:solidFill>
                <a:effectLst/>
                <a:latin typeface="+mn-lt"/>
                <a:ea typeface="+mn-ea"/>
                <a:cs typeface="+mn-cs"/>
              </a:rPr>
              <a:t>的张量，</a:t>
            </a:r>
            <a:r>
              <a:rPr lang="en-US" altLang="zh-CN" sz="1200" b="0" i="0" kern="1200" dirty="0">
                <a:solidFill>
                  <a:schemeClr val="tx1"/>
                </a:solidFill>
                <a:effectLst/>
                <a:latin typeface="+mn-lt"/>
                <a:ea typeface="+mn-ea"/>
                <a:cs typeface="+mn-cs"/>
              </a:rPr>
              <a:t>7x7</a:t>
            </a:r>
            <a:r>
              <a:rPr lang="zh-CN" altLang="en-US" sz="1200" b="0" i="0" kern="1200" dirty="0">
                <a:solidFill>
                  <a:schemeClr val="tx1"/>
                </a:solidFill>
                <a:effectLst/>
                <a:latin typeface="+mn-lt"/>
                <a:ea typeface="+mn-ea"/>
                <a:cs typeface="+mn-cs"/>
              </a:rPr>
              <a:t>表示</a:t>
            </a:r>
            <a:r>
              <a:rPr lang="en-US" altLang="zh-CN" sz="1200" b="0" i="0" kern="1200" dirty="0">
                <a:solidFill>
                  <a:schemeClr val="tx1"/>
                </a:solidFill>
                <a:effectLst/>
                <a:latin typeface="+mn-lt"/>
                <a:ea typeface="+mn-ea"/>
                <a:cs typeface="+mn-cs"/>
              </a:rPr>
              <a:t>yolo</a:t>
            </a:r>
            <a:r>
              <a:rPr lang="zh-CN" altLang="en-US" sz="1200" b="0" i="0" kern="1200" dirty="0">
                <a:solidFill>
                  <a:schemeClr val="tx1"/>
                </a:solidFill>
                <a:effectLst/>
                <a:latin typeface="+mn-lt"/>
                <a:ea typeface="+mn-ea"/>
                <a:cs typeface="+mn-cs"/>
              </a:rPr>
              <a:t>将输入图片划分为</a:t>
            </a:r>
            <a:r>
              <a:rPr lang="en-US" altLang="zh-CN" sz="1200" b="0" i="0" kern="1200" dirty="0">
                <a:solidFill>
                  <a:schemeClr val="tx1"/>
                </a:solidFill>
                <a:effectLst/>
                <a:latin typeface="+mn-lt"/>
                <a:ea typeface="+mn-ea"/>
                <a:cs typeface="+mn-cs"/>
              </a:rPr>
              <a:t>7x7</a:t>
            </a:r>
            <a:r>
              <a:rPr lang="zh-CN" altLang="en-US" sz="1200" b="0" i="0" kern="1200" dirty="0">
                <a:solidFill>
                  <a:schemeClr val="tx1"/>
                </a:solidFill>
                <a:effectLst/>
                <a:latin typeface="+mn-lt"/>
                <a:ea typeface="+mn-ea"/>
                <a:cs typeface="+mn-cs"/>
              </a:rPr>
              <a:t>的网格，</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代表的预测出的</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个边界框的</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个参数</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x,y,w,h,score</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个种类。</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SxS</a:t>
            </a:r>
            <a:r>
              <a:rPr lang="zh-CN" altLang="en-US" sz="1200" b="0" i="0" kern="1200" dirty="0">
                <a:solidFill>
                  <a:schemeClr val="tx1"/>
                </a:solidFill>
                <a:effectLst/>
                <a:latin typeface="+mn-lt"/>
                <a:ea typeface="+mn-ea"/>
                <a:cs typeface="+mn-cs"/>
              </a:rPr>
              <a:t>表示网格数量，</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表示每个网格生成的边界框个数，</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表示该单元格预测的边界框中的目标属于各类别的概率。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3A2F8D9-9480-45D9-AEBE-FB38F4AFCB86}" type="slidenum">
              <a:rPr lang="zh-CN" altLang="en-US" smtClean="0"/>
              <a:t>4</a:t>
            </a:fld>
            <a:endParaRPr lang="zh-CN" altLang="en-US"/>
          </a:p>
        </p:txBody>
      </p:sp>
    </p:spTree>
    <p:extLst>
      <p:ext uri="{BB962C8B-B14F-4D97-AF65-F5344CB8AC3E}">
        <p14:creationId xmlns:p14="http://schemas.microsoft.com/office/powerpoint/2010/main" val="5816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接下来我们看一下如何将预测坐标的</a:t>
            </a:r>
            <a:r>
              <a:rPr lang="en-US" altLang="zh-CN" sz="1200" b="0" i="0" kern="1200" dirty="0" err="1">
                <a:solidFill>
                  <a:schemeClr val="tx1"/>
                </a:solidFill>
                <a:effectLst/>
                <a:latin typeface="+mn-lt"/>
                <a:ea typeface="+mn-ea"/>
                <a:cs typeface="+mn-cs"/>
              </a:rPr>
              <a:t>x,y,w,h</a:t>
            </a:r>
            <a:r>
              <a:rPr lang="zh-CN" altLang="en-US" sz="1200" b="0" i="0" kern="1200" dirty="0">
                <a:solidFill>
                  <a:schemeClr val="tx1"/>
                </a:solidFill>
                <a:effectLst/>
                <a:latin typeface="+mn-lt"/>
                <a:ea typeface="+mn-ea"/>
                <a:cs typeface="+mn-cs"/>
              </a:rPr>
              <a:t>归一化到</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之间。</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图片的宽高为</a:t>
            </a:r>
            <a:r>
              <a:rPr lang="en-US" altLang="zh-CN" sz="1200" b="0" i="0" kern="1200" dirty="0">
                <a:solidFill>
                  <a:schemeClr val="tx1"/>
                </a:solidFill>
                <a:effectLst/>
                <a:latin typeface="+mn-lt"/>
                <a:ea typeface="+mn-ea"/>
                <a:cs typeface="+mn-cs"/>
              </a:rPr>
              <a:t>width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height</a:t>
            </a:r>
            <a:r>
              <a:rPr lang="zh-CN" altLang="en-US" sz="1200" b="0" i="0" kern="1200" dirty="0">
                <a:solidFill>
                  <a:schemeClr val="tx1"/>
                </a:solidFill>
                <a:effectLst/>
                <a:latin typeface="+mn-lt"/>
                <a:ea typeface="+mn-ea"/>
                <a:cs typeface="+mn-cs"/>
              </a:rPr>
              <a:t>，预测</a:t>
            </a:r>
            <a:r>
              <a:rPr lang="en-US" altLang="zh-CN" sz="1200" b="0" i="0" kern="1200" dirty="0">
                <a:solidFill>
                  <a:schemeClr val="tx1"/>
                </a:solidFill>
                <a:effectLst/>
                <a:latin typeface="+mn-lt"/>
                <a:ea typeface="+mn-ea"/>
                <a:cs typeface="+mn-cs"/>
              </a:rPr>
              <a:t>BB</a:t>
            </a:r>
            <a:r>
              <a:rPr lang="zh-CN" altLang="en-US" sz="1200" b="0" i="0" kern="1200" dirty="0">
                <a:solidFill>
                  <a:schemeClr val="tx1"/>
                </a:solidFill>
                <a:effectLst/>
                <a:latin typeface="+mn-lt"/>
                <a:ea typeface="+mn-ea"/>
                <a:cs typeface="+mn-cs"/>
              </a:rPr>
              <a:t>的中心点为</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，宽高为</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，公式中</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为网格数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x,y</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表示边界框中心点相对于网格单元边界的偏移，归一化到</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Width/S</a:t>
            </a:r>
            <a:r>
              <a:rPr lang="zh-CN" altLang="en-US" sz="1200" b="0" i="0" kern="1200" dirty="0">
                <a:solidFill>
                  <a:schemeClr val="tx1"/>
                </a:solidFill>
                <a:effectLst/>
                <a:latin typeface="+mn-lt"/>
                <a:ea typeface="+mn-ea"/>
                <a:cs typeface="+mn-cs"/>
              </a:rPr>
              <a:t>表示每个单元格的宽度，前面表示</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处于图中的第几</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几个单元格，然后后面取整，相减后即得</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在单元格中的相对位置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w,h</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表示边界框宽高相对于整个图片的比例，也被归一化到</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表示目标在边界框的置信度，每个边界框对应着一个置信度分数。如果单元格里没有</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，则</a:t>
            </a:r>
            <a:r>
              <a:rPr lang="en-US" altLang="zh-CN" sz="1200" b="0" i="0" kern="1200" dirty="0" err="1">
                <a:solidFill>
                  <a:schemeClr val="tx1"/>
                </a:solidFill>
                <a:effectLst/>
                <a:latin typeface="+mn-lt"/>
                <a:ea typeface="+mn-ea"/>
                <a:cs typeface="+mn-cs"/>
              </a:rPr>
              <a:t>Pr</a:t>
            </a:r>
            <a:r>
              <a:rPr lang="en-US" altLang="zh-CN" sz="1200" b="0" i="0" kern="1200" dirty="0">
                <a:solidFill>
                  <a:schemeClr val="tx1"/>
                </a:solidFill>
                <a:effectLst/>
                <a:latin typeface="+mn-lt"/>
                <a:ea typeface="+mn-ea"/>
                <a:cs typeface="+mn-cs"/>
              </a:rPr>
              <a:t>(Object)=0</a:t>
            </a:r>
            <a:r>
              <a:rPr lang="zh-CN" altLang="en-US" sz="1200" b="0" i="0" kern="1200" dirty="0">
                <a:solidFill>
                  <a:schemeClr val="tx1"/>
                </a:solidFill>
                <a:effectLst/>
                <a:latin typeface="+mn-lt"/>
                <a:ea typeface="+mn-ea"/>
                <a:cs typeface="+mn-cs"/>
              </a:rPr>
              <a:t>，置信度为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，如果有，则</a:t>
            </a:r>
            <a:r>
              <a:rPr lang="en-US" altLang="zh-CN" sz="1200" b="0" i="0" kern="1200" dirty="0" err="1">
                <a:solidFill>
                  <a:schemeClr val="tx1"/>
                </a:solidFill>
                <a:effectLst/>
                <a:latin typeface="+mn-lt"/>
                <a:ea typeface="+mn-ea"/>
                <a:cs typeface="+mn-cs"/>
              </a:rPr>
              <a:t>Pr</a:t>
            </a:r>
            <a:r>
              <a:rPr lang="en-US" altLang="zh-CN" sz="1200" b="0" i="0" kern="1200" dirty="0">
                <a:solidFill>
                  <a:schemeClr val="tx1"/>
                </a:solidFill>
                <a:effectLst/>
                <a:latin typeface="+mn-lt"/>
                <a:ea typeface="+mn-ea"/>
                <a:cs typeface="+mn-cs"/>
              </a:rPr>
              <a:t>(Object)=1</a:t>
            </a:r>
            <a:r>
              <a:rPr lang="zh-CN" altLang="en-US" sz="1200" b="0" i="0" kern="1200" dirty="0">
                <a:solidFill>
                  <a:schemeClr val="tx1"/>
                </a:solidFill>
                <a:effectLst/>
                <a:latin typeface="+mn-lt"/>
                <a:ea typeface="+mn-ea"/>
                <a:cs typeface="+mn-cs"/>
              </a:rPr>
              <a:t>，置信度等于预测的边界框和</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值。那么如何判断一个单元格中是否包含</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？如果一个</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中心点坐标在一个单元格内，我们就认为这个单元格就包含这个</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，也就是该单元格负责这个</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的预测。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还有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维是类别的相关信息，表示在单元格包含一个目标的前提下，该目标属于各类别的概率。类别概率为每个边界框的置信度和每个类别的</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相乘，得到每个边界框属于哪一类的置信度分数。</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3A2F8D9-9480-45D9-AEBE-FB38F4AFCB86}" type="slidenum">
              <a:rPr lang="zh-CN" altLang="en-US" smtClean="0"/>
              <a:t>5</a:t>
            </a:fld>
            <a:endParaRPr lang="zh-CN" altLang="en-US"/>
          </a:p>
        </p:txBody>
      </p:sp>
    </p:spTree>
    <p:extLst>
      <p:ext uri="{BB962C8B-B14F-4D97-AF65-F5344CB8AC3E}">
        <p14:creationId xmlns:p14="http://schemas.microsoft.com/office/powerpoint/2010/main" val="419372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的作用：去除检测任务重复的检测框。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如上图，两个目标分别有多个选择框，现在要</a:t>
            </a:r>
            <a:r>
              <a:rPr lang="zh-CN" altLang="en-US" sz="1200" b="1" i="0" kern="1200" dirty="0">
                <a:solidFill>
                  <a:schemeClr val="tx1"/>
                </a:solidFill>
                <a:effectLst/>
                <a:latin typeface="+mn-lt"/>
                <a:ea typeface="+mn-ea"/>
                <a:cs typeface="+mn-cs"/>
              </a:rPr>
              <a:t>去掉多余的选择框</a:t>
            </a:r>
            <a:r>
              <a:rPr lang="zh-CN" altLang="en-US" sz="1200" b="0" i="0" kern="1200" dirty="0">
                <a:solidFill>
                  <a:schemeClr val="tx1"/>
                </a:solidFill>
                <a:effectLst/>
                <a:latin typeface="+mn-lt"/>
                <a:ea typeface="+mn-ea"/>
                <a:cs typeface="+mn-cs"/>
              </a:rPr>
              <a:t>。分别在局部选出最大框，然后去掉和这个框</a:t>
            </a:r>
            <a:r>
              <a:rPr lang="en-US" altLang="zh-CN" sz="1200" b="0" i="0" kern="1200" dirty="0">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0.7</a:t>
            </a:r>
            <a:r>
              <a:rPr lang="zh-CN" altLang="en-US" sz="1200" b="0" i="0" kern="1200" dirty="0">
                <a:solidFill>
                  <a:schemeClr val="tx1"/>
                </a:solidFill>
                <a:effectLst/>
                <a:latin typeface="+mn-lt"/>
                <a:ea typeface="+mn-ea"/>
                <a:cs typeface="+mn-cs"/>
              </a:rPr>
              <a:t>的框。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为候选的边界框集合和</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为与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对应的</a:t>
            </a:r>
            <a:r>
              <a:rPr lang="en-US" altLang="zh-CN" sz="1200" b="0" i="0" kern="1200" dirty="0">
                <a:solidFill>
                  <a:schemeClr val="tx1"/>
                </a:solidFill>
                <a:effectLst/>
                <a:latin typeface="+mn-lt"/>
                <a:ea typeface="+mn-ea"/>
                <a:cs typeface="+mn-cs"/>
              </a:rPr>
              <a:t>scores</a:t>
            </a:r>
            <a:r>
              <a:rPr lang="zh-CN" altLang="en-US" sz="1200" b="0" i="0" kern="1200" dirty="0">
                <a:solidFill>
                  <a:schemeClr val="tx1"/>
                </a:solidFill>
                <a:effectLst/>
                <a:latin typeface="+mn-lt"/>
                <a:ea typeface="+mn-ea"/>
                <a:cs typeface="+mn-cs"/>
              </a:rPr>
              <a:t>的集合，</a:t>
            </a:r>
            <a:r>
              <a:rPr lang="en-US" altLang="zh-CN" sz="1200" b="0" i="0" kern="1200" dirty="0" err="1">
                <a:solidFill>
                  <a:schemeClr val="tx1"/>
                </a:solidFill>
                <a:effectLst/>
                <a:latin typeface="+mn-lt"/>
                <a:ea typeface="+mn-ea"/>
                <a:cs typeface="+mn-cs"/>
              </a:rPr>
              <a:t>Nt</a:t>
            </a:r>
            <a:r>
              <a:rPr lang="zh-CN" altLang="en-US" sz="1200" b="0" i="0" kern="1200" dirty="0">
                <a:solidFill>
                  <a:schemeClr val="tx1"/>
                </a:solidFill>
                <a:effectLst/>
                <a:latin typeface="+mn-lt"/>
                <a:ea typeface="+mn-ea"/>
                <a:cs typeface="+mn-cs"/>
              </a:rPr>
              <a:t>是设定的</a:t>
            </a:r>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的阈值：</a:t>
            </a:r>
          </a:p>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从边界框集合中找出分数最高的</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对应的</a:t>
            </a:r>
            <a:r>
              <a:rPr lang="en-US" altLang="zh-CN" sz="1200" b="0" i="0" kern="1200" dirty="0" err="1">
                <a:solidFill>
                  <a:schemeClr val="tx1"/>
                </a:solidFill>
                <a:effectLst/>
                <a:latin typeface="+mn-lt"/>
                <a:ea typeface="+mn-ea"/>
                <a:cs typeface="+mn-cs"/>
              </a:rPr>
              <a:t>bm</a:t>
            </a:r>
            <a:r>
              <a:rPr lang="zh-CN" altLang="en-US" sz="1200" b="0" i="0" kern="1200" dirty="0">
                <a:solidFill>
                  <a:schemeClr val="tx1"/>
                </a:solidFill>
                <a:effectLst/>
                <a:latin typeface="+mn-lt"/>
                <a:ea typeface="+mn-ea"/>
                <a:cs typeface="+mn-cs"/>
              </a:rPr>
              <a:t>添加到集合</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中，并将</a:t>
            </a:r>
            <a:r>
              <a:rPr lang="en-US" altLang="zh-CN" sz="1200" b="0" i="0" kern="1200" dirty="0" err="1">
                <a:solidFill>
                  <a:schemeClr val="tx1"/>
                </a:solidFill>
                <a:effectLst/>
                <a:latin typeface="+mn-lt"/>
                <a:ea typeface="+mn-ea"/>
                <a:cs typeface="+mn-cs"/>
              </a:rPr>
              <a:t>bm</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中删除；</a:t>
            </a:r>
          </a:p>
          <a:p>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中删除与</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的重叠区域大于阈值</a:t>
            </a:r>
            <a:r>
              <a:rPr lang="en-US" altLang="zh-CN" sz="1200" b="0" i="0" kern="1200" dirty="0" err="1">
                <a:solidFill>
                  <a:schemeClr val="tx1"/>
                </a:solidFill>
                <a:effectLst/>
                <a:latin typeface="+mn-lt"/>
                <a:ea typeface="+mn-ea"/>
                <a:cs typeface="+mn-cs"/>
              </a:rPr>
              <a:t>Nt</a:t>
            </a:r>
            <a:r>
              <a:rPr lang="zh-CN" altLang="en-US" sz="1200" b="0" i="0" kern="1200" dirty="0">
                <a:solidFill>
                  <a:schemeClr val="tx1"/>
                </a:solidFill>
                <a:effectLst/>
                <a:latin typeface="+mn-lt"/>
                <a:ea typeface="+mn-ea"/>
                <a:cs typeface="+mn-cs"/>
              </a:rPr>
              <a:t>的其他框；</a:t>
            </a:r>
          </a:p>
          <a:p>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重复上述步骤</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，直到</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为空集，集合</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中即为我们所需的边界框。</a:t>
            </a:r>
          </a:p>
          <a:p>
            <a:endParaRPr lang="zh-CN" altLang="en-US"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6</a:t>
            </a:fld>
            <a:endParaRPr lang="zh-CN" altLang="en-US"/>
          </a:p>
        </p:txBody>
      </p:sp>
    </p:spTree>
    <p:extLst>
      <p:ext uri="{BB962C8B-B14F-4D97-AF65-F5344CB8AC3E}">
        <p14:creationId xmlns:p14="http://schemas.microsoft.com/office/powerpoint/2010/main" val="1664036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每个网格的类别概率乘以每个边界框的预测置信度，最后会得到</a:t>
            </a:r>
            <a:r>
              <a:rPr lang="en-US" altLang="zh-CN" dirty="0"/>
              <a:t>20*98</a:t>
            </a:r>
            <a:r>
              <a:rPr lang="zh-CN" altLang="en-US" dirty="0"/>
              <a:t>（</a:t>
            </a:r>
            <a:r>
              <a:rPr lang="en-US" altLang="zh-CN" dirty="0"/>
              <a:t>7*7*2</a:t>
            </a:r>
            <a:r>
              <a:rPr lang="zh-CN" altLang="en-US" dirty="0"/>
              <a:t>）的</a:t>
            </a:r>
            <a:r>
              <a:rPr lang="en-US" altLang="zh-CN" dirty="0"/>
              <a:t>score</a:t>
            </a:r>
            <a:r>
              <a:rPr lang="zh-CN" altLang="en-US" dirty="0"/>
              <a:t>矩阵，</a:t>
            </a:r>
            <a:r>
              <a:rPr lang="en-US" altLang="zh-CN" dirty="0"/>
              <a:t>98</a:t>
            </a:r>
            <a:r>
              <a:rPr lang="zh-CN" altLang="en-US" dirty="0"/>
              <a:t>是边界框的数量。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接下来首先将得分少于阈值（</a:t>
            </a:r>
            <a:r>
              <a:rPr lang="en-US" altLang="zh-CN" dirty="0"/>
              <a:t>0.2</a:t>
            </a:r>
            <a:r>
              <a:rPr lang="zh-CN" altLang="en-US" dirty="0"/>
              <a:t>）的边界框得分设置为</a:t>
            </a:r>
            <a:r>
              <a:rPr lang="en-US" altLang="zh-CN" dirty="0"/>
              <a:t>0</a:t>
            </a:r>
            <a:r>
              <a:rPr lang="zh-CN" altLang="en-US" dirty="0"/>
              <a:t>，然后再按得分从高到低排序，再用</a:t>
            </a:r>
            <a:r>
              <a:rPr lang="en-US" altLang="zh-CN" dirty="0"/>
              <a:t>NMS</a:t>
            </a:r>
            <a:r>
              <a:rPr lang="zh-CN" altLang="en-US" dirty="0"/>
              <a:t>算法去掉重复率较大的边界框。最后对每个边界框的</a:t>
            </a:r>
            <a:r>
              <a:rPr lang="en-US" altLang="zh-CN" dirty="0"/>
              <a:t>20</a:t>
            </a:r>
            <a:r>
              <a:rPr lang="zh-CN" altLang="en-US" dirty="0"/>
              <a:t>个类的</a:t>
            </a:r>
            <a:r>
              <a:rPr lang="en-US" altLang="zh-CN" dirty="0"/>
              <a:t>score</a:t>
            </a:r>
            <a:r>
              <a:rPr lang="zh-CN" altLang="en-US" dirty="0"/>
              <a:t>取最大值，若这个</a:t>
            </a:r>
            <a:r>
              <a:rPr lang="en-US" altLang="zh-CN" dirty="0"/>
              <a:t>score</a:t>
            </a:r>
            <a:r>
              <a:rPr lang="zh-CN" altLang="en-US" dirty="0"/>
              <a:t>大于</a:t>
            </a:r>
            <a:r>
              <a:rPr lang="en-US" altLang="zh-CN" dirty="0"/>
              <a:t>0</a:t>
            </a:r>
            <a:r>
              <a:rPr lang="zh-CN" altLang="en-US" dirty="0"/>
              <a:t>，那么这个边界框所包含的物体就是这个</a:t>
            </a:r>
            <a:r>
              <a:rPr lang="en-US" altLang="zh-CN" dirty="0" err="1"/>
              <a:t>socre</a:t>
            </a:r>
            <a:r>
              <a:rPr lang="zh-CN" altLang="en-US" dirty="0"/>
              <a:t>对应的类别（矩阵的行），若小于</a:t>
            </a:r>
            <a:r>
              <a:rPr lang="en-US" altLang="zh-CN" dirty="0"/>
              <a:t>0</a:t>
            </a:r>
            <a:r>
              <a:rPr lang="zh-CN" altLang="en-US" dirty="0"/>
              <a:t>，说明这个边界框里没有包含物体，跳过即可。（</a:t>
            </a:r>
            <a:r>
              <a:rPr lang="en-US" altLang="zh-CN" dirty="0"/>
              <a:t>20</a:t>
            </a:r>
            <a:r>
              <a:rPr lang="zh-CN" altLang="en-US" dirty="0"/>
              <a:t>个类别中轮流进行）</a:t>
            </a:r>
          </a:p>
          <a:p>
            <a:endParaRPr lang="en-US" altLang="zh-CN"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7</a:t>
            </a:fld>
            <a:endParaRPr lang="zh-CN" altLang="en-US"/>
          </a:p>
        </p:txBody>
      </p:sp>
    </p:spTree>
    <p:extLst>
      <p:ext uri="{BB962C8B-B14F-4D97-AF65-F5344CB8AC3E}">
        <p14:creationId xmlns:p14="http://schemas.microsoft.com/office/powerpoint/2010/main" val="161589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使用和方差作为损失函数，目的是让坐标预测损失，置信度预测损失，类别预测损失这三方面达到较好平衡。 </a:t>
            </a:r>
            <a:endParaRPr lang="en-US" altLang="zh-CN" dirty="0"/>
          </a:p>
          <a:p>
            <a:r>
              <a:rPr lang="en-US" altLang="zh-CN" dirty="0"/>
              <a:t>--</a:t>
            </a:r>
            <a:r>
              <a:rPr lang="zh-CN" altLang="en-US" dirty="0"/>
              <a:t>前两行表示坐标误差，第一行是</a:t>
            </a:r>
            <a:r>
              <a:rPr lang="en-US" altLang="zh-CN" dirty="0" err="1"/>
              <a:t>bbox</a:t>
            </a:r>
            <a:r>
              <a:rPr lang="zh-CN" altLang="en-US" dirty="0"/>
              <a:t>中心坐标</a:t>
            </a:r>
            <a:r>
              <a:rPr lang="en-US" altLang="zh-CN" dirty="0"/>
              <a:t>(</a:t>
            </a:r>
            <a:r>
              <a:rPr lang="en-US" altLang="zh-CN" dirty="0" err="1"/>
              <a:t>x,y</a:t>
            </a:r>
            <a:r>
              <a:rPr lang="en-US" altLang="zh-CN" dirty="0"/>
              <a:t>)</a:t>
            </a:r>
            <a:r>
              <a:rPr lang="zh-CN" altLang="en-US" dirty="0"/>
              <a:t>的预测误差，第二行是宽高</a:t>
            </a:r>
            <a:r>
              <a:rPr lang="en-US" altLang="zh-CN" dirty="0"/>
              <a:t>(</a:t>
            </a:r>
            <a:r>
              <a:rPr lang="en-US" altLang="zh-CN" dirty="0" err="1"/>
              <a:t>w,h</a:t>
            </a:r>
            <a:r>
              <a:rPr lang="en-US" altLang="zh-CN" dirty="0"/>
              <a:t>)</a:t>
            </a:r>
            <a:r>
              <a:rPr lang="zh-CN" altLang="en-US" dirty="0"/>
              <a:t>的预测。这里作者用宽和高的开根号代替原来的宽高，这样做是因为相同的宽高误差对小目标的精度影响比大目标要更大。举个例子，原来</a:t>
            </a:r>
            <a:r>
              <a:rPr lang="en-US" altLang="zh-CN" dirty="0"/>
              <a:t>w=10</a:t>
            </a:r>
            <a:r>
              <a:rPr lang="zh-CN" altLang="en-US" dirty="0"/>
              <a:t>，</a:t>
            </a:r>
            <a:r>
              <a:rPr lang="en-US" altLang="zh-CN" dirty="0"/>
              <a:t>h=20</a:t>
            </a:r>
            <a:r>
              <a:rPr lang="zh-CN" altLang="en-US" dirty="0"/>
              <a:t>，预测出来</a:t>
            </a:r>
            <a:r>
              <a:rPr lang="en-US" altLang="zh-CN" dirty="0"/>
              <a:t>w=8</a:t>
            </a:r>
            <a:r>
              <a:rPr lang="zh-CN" altLang="en-US" dirty="0"/>
              <a:t>，</a:t>
            </a:r>
            <a:r>
              <a:rPr lang="en-US" altLang="zh-CN" dirty="0"/>
              <a:t>h=22</a:t>
            </a:r>
            <a:r>
              <a:rPr lang="zh-CN" altLang="en-US" dirty="0"/>
              <a:t>，跟原来</a:t>
            </a:r>
            <a:r>
              <a:rPr lang="en-US" altLang="zh-CN" dirty="0"/>
              <a:t>w=3</a:t>
            </a:r>
            <a:r>
              <a:rPr lang="zh-CN" altLang="en-US" dirty="0"/>
              <a:t>，</a:t>
            </a:r>
            <a:r>
              <a:rPr lang="en-US" altLang="zh-CN" dirty="0"/>
              <a:t>h=5</a:t>
            </a:r>
            <a:r>
              <a:rPr lang="zh-CN" altLang="en-US" dirty="0"/>
              <a:t>，预测出来</a:t>
            </a:r>
            <a:r>
              <a:rPr lang="en-US" altLang="zh-CN" dirty="0"/>
              <a:t>w=1</a:t>
            </a:r>
            <a:r>
              <a:rPr lang="zh-CN" altLang="en-US" dirty="0"/>
              <a:t>，</a:t>
            </a:r>
            <a:r>
              <a:rPr lang="en-US" altLang="zh-CN" dirty="0"/>
              <a:t>h=7</a:t>
            </a:r>
            <a:r>
              <a:rPr lang="zh-CN" altLang="en-US" dirty="0"/>
              <a:t>相比，前者的误差比后者小，但如果不加开根号，那计算出来的损失都是一样的：</a:t>
            </a:r>
            <a:r>
              <a:rPr lang="en-US" altLang="zh-CN" dirty="0"/>
              <a:t>4+4=8</a:t>
            </a:r>
            <a:r>
              <a:rPr lang="zh-CN" altLang="en-US" dirty="0"/>
              <a:t>，但加上根号后，就变成了</a:t>
            </a:r>
            <a:r>
              <a:rPr lang="en-US" altLang="zh-CN" dirty="0"/>
              <a:t>0.15</a:t>
            </a:r>
            <a:r>
              <a:rPr lang="zh-CN" altLang="en-US" dirty="0"/>
              <a:t>和</a:t>
            </a:r>
            <a:r>
              <a:rPr lang="en-US" altLang="zh-CN" dirty="0"/>
              <a:t>0.7</a:t>
            </a:r>
            <a:r>
              <a:rPr lang="zh-CN" altLang="en-US" dirty="0"/>
              <a:t>。</a:t>
            </a:r>
            <a:endParaRPr lang="en-US" altLang="zh-CN" dirty="0"/>
          </a:p>
          <a:p>
            <a:r>
              <a:rPr lang="en-US" altLang="zh-CN" dirty="0"/>
              <a:t>--</a:t>
            </a:r>
            <a:r>
              <a:rPr lang="zh-CN" altLang="en-US" dirty="0"/>
              <a:t>第三、四行表示边界框的置信度损失，分成单元格包含与不包含</a:t>
            </a:r>
            <a:r>
              <a:rPr lang="en-US" altLang="zh-CN" dirty="0"/>
              <a:t>object</a:t>
            </a:r>
            <a:r>
              <a:rPr lang="zh-CN" altLang="en-US" dirty="0"/>
              <a:t>两种情况。</a:t>
            </a:r>
            <a:endParaRPr lang="en-US" altLang="zh-CN" dirty="0"/>
          </a:p>
          <a:p>
            <a:r>
              <a:rPr lang="en-US" altLang="zh-CN" dirty="0"/>
              <a:t>--</a:t>
            </a:r>
            <a:r>
              <a:rPr lang="zh-CN" altLang="en-US" dirty="0"/>
              <a:t>第五行表示预测类别的误差，前面的系数只有在单元格包含</a:t>
            </a:r>
            <a:r>
              <a:rPr lang="en-US" altLang="zh-CN" dirty="0"/>
              <a:t>object</a:t>
            </a:r>
            <a:r>
              <a:rPr lang="zh-CN" altLang="en-US" dirty="0"/>
              <a:t>的时候才为</a:t>
            </a:r>
            <a:r>
              <a:rPr lang="en-US" altLang="zh-CN" dirty="0"/>
              <a:t>1</a:t>
            </a:r>
            <a:r>
              <a:rPr lang="zh-CN" altLang="en-US" dirty="0"/>
              <a:t>。</a:t>
            </a:r>
            <a:r>
              <a:rPr lang="zh-CN" altLang="en-US" sz="1200" b="0" i="0" kern="1200" dirty="0">
                <a:solidFill>
                  <a:schemeClr val="tx1"/>
                </a:solidFill>
                <a:effectLst/>
                <a:latin typeface="+mn-lt"/>
                <a:ea typeface="+mn-ea"/>
                <a:cs typeface="+mn-cs"/>
              </a:rPr>
              <a:t>单元格无目标时，忽略此项误差计算。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（带小帽子的参量的是训练样本的标注值）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--8</a:t>
            </a:r>
            <a:r>
              <a:rPr lang="zh-CN" altLang="en-US" sz="1200" kern="1200" dirty="0">
                <a:solidFill>
                  <a:schemeClr val="tx1"/>
                </a:solidFill>
                <a:latin typeface="+mn-lt"/>
                <a:ea typeface="+mn-ea"/>
                <a:cs typeface="+mn-cs"/>
              </a:rPr>
              <a:t>维的坐标损失和</a:t>
            </a:r>
            <a:r>
              <a:rPr lang="en-US" altLang="zh-CN" sz="1200" kern="1200" dirty="0">
                <a:solidFill>
                  <a:schemeClr val="tx1"/>
                </a:solidFill>
                <a:latin typeface="+mn-lt"/>
                <a:ea typeface="+mn-ea"/>
                <a:cs typeface="+mn-cs"/>
              </a:rPr>
              <a:t>20</a:t>
            </a:r>
            <a:r>
              <a:rPr lang="zh-CN" altLang="en-US" sz="1200" kern="1200" dirty="0">
                <a:solidFill>
                  <a:schemeClr val="tx1"/>
                </a:solidFill>
                <a:latin typeface="+mn-lt"/>
                <a:ea typeface="+mn-ea"/>
                <a:cs typeface="+mn-cs"/>
              </a:rPr>
              <a:t>维的分类损失同样重要显然是不合理的，我们应更重视</a:t>
            </a:r>
            <a:r>
              <a:rPr lang="en-US" altLang="zh-CN" sz="1200" kern="1200" dirty="0">
                <a:solidFill>
                  <a:schemeClr val="tx1"/>
                </a:solidFill>
                <a:latin typeface="+mn-lt"/>
                <a:ea typeface="+mn-ea"/>
                <a:cs typeface="+mn-cs"/>
              </a:rPr>
              <a:t>8</a:t>
            </a:r>
            <a:r>
              <a:rPr lang="zh-CN" altLang="en-US" sz="1200" kern="1200" dirty="0">
                <a:solidFill>
                  <a:schemeClr val="tx1"/>
                </a:solidFill>
                <a:latin typeface="+mn-lt"/>
                <a:ea typeface="+mn-ea"/>
                <a:cs typeface="+mn-cs"/>
              </a:rPr>
              <a:t>维的坐标预测，所以给坐标损失前加权重</a:t>
            </a:r>
            <a:r>
              <a:rPr lang="el-GR" altLang="zh-CN" dirty="0"/>
              <a:t>λ</a:t>
            </a:r>
            <a:r>
              <a:rPr lang="en-US" altLang="zh-CN" dirty="0" err="1"/>
              <a:t>coord</a:t>
            </a:r>
            <a:r>
              <a:rPr lang="zh-CN" altLang="en-US" sz="1200" kern="1200" dirty="0">
                <a:solidFill>
                  <a:schemeClr val="tx1"/>
                </a:solidFill>
                <a:latin typeface="+mn-lt"/>
                <a:ea typeface="+mn-ea"/>
                <a:cs typeface="+mn-cs"/>
              </a:rPr>
              <a:t>，在</a:t>
            </a:r>
            <a:r>
              <a:rPr lang="en-US" altLang="zh-CN" sz="1200" kern="1200" dirty="0">
                <a:solidFill>
                  <a:schemeClr val="tx1"/>
                </a:solidFill>
                <a:latin typeface="+mn-lt"/>
                <a:ea typeface="+mn-ea"/>
                <a:cs typeface="+mn-cs"/>
              </a:rPr>
              <a:t>Pascal VOC</a:t>
            </a:r>
            <a:r>
              <a:rPr lang="zh-CN" altLang="en-US" sz="1200" kern="1200" dirty="0">
                <a:solidFill>
                  <a:schemeClr val="tx1"/>
                </a:solidFill>
                <a:latin typeface="+mn-lt"/>
                <a:ea typeface="+mn-ea"/>
                <a:cs typeface="+mn-cs"/>
              </a:rPr>
              <a:t>训练中取</a:t>
            </a:r>
            <a:r>
              <a:rPr lang="en-US" altLang="zh-CN" sz="1200" kern="1200" dirty="0">
                <a:solidFill>
                  <a:schemeClr val="tx1"/>
                </a:solidFill>
                <a:latin typeface="+mn-lt"/>
                <a:ea typeface="+mn-ea"/>
                <a:cs typeface="+mn-cs"/>
              </a:rPr>
              <a:t>5</a:t>
            </a:r>
            <a:r>
              <a:rPr lang="zh-CN" altLang="en-US" sz="1200" kern="1200" dirty="0">
                <a:solidFill>
                  <a:schemeClr val="tx1"/>
                </a:solidFill>
                <a:latin typeface="+mn-lt"/>
                <a:ea typeface="+mn-ea"/>
                <a:cs typeface="+mn-cs"/>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因为有</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的单元格数量较少，不包含物体的单元格对梯度更新的贡献会远大于包含物体的单元格对梯度更新的贡献，这会导致网络不稳定甚至发散。所以</a:t>
            </a:r>
            <a:r>
              <a:rPr lang="zh-CN" altLang="en-US" sz="1200" kern="1200" dirty="0">
                <a:solidFill>
                  <a:schemeClr val="tx1"/>
                </a:solidFill>
                <a:latin typeface="+mn-lt"/>
                <a:ea typeface="+mn-ea"/>
                <a:cs typeface="+mn-cs"/>
              </a:rPr>
              <a:t>对不存在</a:t>
            </a:r>
            <a:r>
              <a:rPr lang="en-US" altLang="zh-CN" sz="1200" kern="1200" dirty="0">
                <a:solidFill>
                  <a:schemeClr val="tx1"/>
                </a:solidFill>
                <a:latin typeface="+mn-lt"/>
                <a:ea typeface="+mn-ea"/>
                <a:cs typeface="+mn-cs"/>
              </a:rPr>
              <a:t>object</a:t>
            </a:r>
            <a:r>
              <a:rPr lang="zh-CN" altLang="en-US" sz="1200" kern="1200" dirty="0">
                <a:solidFill>
                  <a:schemeClr val="tx1"/>
                </a:solidFill>
                <a:latin typeface="+mn-lt"/>
                <a:ea typeface="+mn-ea"/>
                <a:cs typeface="+mn-cs"/>
              </a:rPr>
              <a:t>的</a:t>
            </a:r>
            <a:r>
              <a:rPr lang="en-US" altLang="zh-CN" sz="1200" kern="1200" dirty="0" err="1">
                <a:solidFill>
                  <a:schemeClr val="tx1"/>
                </a:solidFill>
                <a:latin typeface="+mn-lt"/>
                <a:ea typeface="+mn-ea"/>
                <a:cs typeface="+mn-cs"/>
              </a:rPr>
              <a:t>bbox</a:t>
            </a:r>
            <a:r>
              <a:rPr lang="zh-CN" altLang="en-US" sz="1200" kern="1200" dirty="0">
                <a:solidFill>
                  <a:schemeClr val="tx1"/>
                </a:solidFill>
                <a:latin typeface="+mn-lt"/>
                <a:ea typeface="+mn-ea"/>
                <a:cs typeface="+mn-cs"/>
              </a:rPr>
              <a:t>的置信度损失赋予更小的损失权重，记为</a:t>
            </a:r>
            <a:r>
              <a:rPr lang="el-GR" altLang="zh-CN" dirty="0"/>
              <a:t>λ</a:t>
            </a:r>
            <a:r>
              <a:rPr lang="en-US" altLang="zh-CN" sz="1200" kern="1200" dirty="0" err="1">
                <a:solidFill>
                  <a:schemeClr val="tx1"/>
                </a:solidFill>
                <a:latin typeface="+mn-lt"/>
                <a:ea typeface="+mn-ea"/>
                <a:cs typeface="+mn-cs"/>
              </a:rPr>
              <a:t>noobj</a:t>
            </a:r>
            <a:r>
              <a:rPr lang="zh-CN" altLang="en-US" sz="1200" kern="1200" dirty="0">
                <a:solidFill>
                  <a:schemeClr val="tx1"/>
                </a:solidFill>
                <a:latin typeface="+mn-lt"/>
                <a:ea typeface="+mn-ea"/>
                <a:cs typeface="+mn-cs"/>
              </a:rPr>
              <a:t>，在</a:t>
            </a:r>
            <a:r>
              <a:rPr lang="en-US" altLang="zh-CN" sz="1200" kern="1200" dirty="0">
                <a:solidFill>
                  <a:schemeClr val="tx1"/>
                </a:solidFill>
                <a:latin typeface="+mn-lt"/>
                <a:ea typeface="+mn-ea"/>
                <a:cs typeface="+mn-cs"/>
              </a:rPr>
              <a:t>Pascal VOC</a:t>
            </a:r>
            <a:r>
              <a:rPr lang="zh-CN" altLang="en-US" sz="1200" kern="1200" dirty="0">
                <a:solidFill>
                  <a:schemeClr val="tx1"/>
                </a:solidFill>
                <a:latin typeface="+mn-lt"/>
                <a:ea typeface="+mn-ea"/>
                <a:cs typeface="+mn-cs"/>
              </a:rPr>
              <a:t>中取</a:t>
            </a:r>
            <a:r>
              <a:rPr lang="en-US" altLang="zh-CN" sz="1200" kern="1200" dirty="0">
                <a:solidFill>
                  <a:schemeClr val="tx1"/>
                </a:solidFill>
                <a:latin typeface="+mn-lt"/>
                <a:ea typeface="+mn-ea"/>
                <a:cs typeface="+mn-cs"/>
              </a:rPr>
              <a:t>0.5</a:t>
            </a:r>
            <a:r>
              <a:rPr lang="zh-CN" altLang="en-US" sz="1200" kern="1200" dirty="0">
                <a:solidFill>
                  <a:schemeClr val="tx1"/>
                </a:solidFill>
                <a:latin typeface="+mn-lt"/>
                <a:ea typeface="+mn-ea"/>
                <a:cs typeface="+mn-cs"/>
              </a:rPr>
              <a:t>。</a:t>
            </a: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C3A2F8D9-9480-45D9-AEBE-FB38F4AFCB86}" type="slidenum">
              <a:rPr lang="zh-CN" altLang="en-US" smtClean="0"/>
              <a:t>8</a:t>
            </a:fld>
            <a:endParaRPr lang="zh-CN" altLang="en-US"/>
          </a:p>
        </p:txBody>
      </p:sp>
    </p:spTree>
    <p:extLst>
      <p:ext uri="{BB962C8B-B14F-4D97-AF65-F5344CB8AC3E}">
        <p14:creationId xmlns:p14="http://schemas.microsoft.com/office/powerpoint/2010/main" val="76309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首先在</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数据集上预训练网络，只用网络结构图的前</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个卷积层，输入</a:t>
            </a:r>
            <a:r>
              <a:rPr lang="en-US" altLang="zh-CN" sz="1200" b="0" i="0" kern="1200" dirty="0">
                <a:solidFill>
                  <a:schemeClr val="tx1"/>
                </a:solidFill>
                <a:effectLst/>
                <a:latin typeface="+mn-lt"/>
                <a:ea typeface="+mn-ea"/>
                <a:cs typeface="+mn-cs"/>
              </a:rPr>
              <a:t>224*224</a:t>
            </a:r>
            <a:r>
              <a:rPr lang="zh-CN" altLang="en-US" sz="1200" b="0" i="0" kern="1200" dirty="0">
                <a:solidFill>
                  <a:schemeClr val="tx1"/>
                </a:solidFill>
                <a:effectLst/>
                <a:latin typeface="+mn-lt"/>
                <a:ea typeface="+mn-ea"/>
                <a:cs typeface="+mn-cs"/>
              </a:rPr>
              <a:t>大小的图像。</a:t>
            </a:r>
            <a:r>
              <a:rPr lang="zh-CN" altLang="en-US" dirty="0"/>
              <a:t>预训练后，在预训练的</a:t>
            </a:r>
            <a:r>
              <a:rPr lang="en-US" altLang="zh-CN" dirty="0"/>
              <a:t>20</a:t>
            </a:r>
            <a:r>
              <a:rPr lang="zh-CN" altLang="en-US" dirty="0"/>
              <a:t>层卷积层之上加上随机初始化的</a:t>
            </a:r>
            <a:r>
              <a:rPr lang="en-US" altLang="zh-CN" dirty="0"/>
              <a:t>4</a:t>
            </a:r>
            <a:r>
              <a:rPr lang="zh-CN" altLang="en-US" dirty="0"/>
              <a:t>个卷积层和</a:t>
            </a:r>
            <a:r>
              <a:rPr lang="en-US" altLang="zh-CN" dirty="0"/>
              <a:t>2</a:t>
            </a:r>
            <a:r>
              <a:rPr lang="zh-CN" altLang="en-US" dirty="0"/>
              <a:t>个全连接层，进行微调训练检测模型。由于检测任务一般使用的是高清图片，所以将网络的输入从</a:t>
            </a:r>
            <a:r>
              <a:rPr lang="en-US" altLang="zh-CN" dirty="0"/>
              <a:t>224×224</a:t>
            </a:r>
            <a:r>
              <a:rPr lang="zh-CN" altLang="en-US" dirty="0"/>
              <a:t>增加到了</a:t>
            </a:r>
            <a:r>
              <a:rPr lang="en-US" altLang="zh-CN" dirty="0"/>
              <a:t>448×448</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训练的时候：输入</a:t>
            </a:r>
            <a:r>
              <a:rPr lang="en-US" altLang="zh-CN" dirty="0"/>
              <a:t>N</a:t>
            </a:r>
            <a:r>
              <a:rPr lang="zh-CN" altLang="en-US" dirty="0"/>
              <a:t>个图像，每个图像包含</a:t>
            </a:r>
            <a:r>
              <a:rPr lang="en-US" altLang="zh-CN" dirty="0"/>
              <a:t>M</a:t>
            </a:r>
            <a:r>
              <a:rPr lang="zh-CN" altLang="en-US" dirty="0"/>
              <a:t>个</a:t>
            </a:r>
            <a:r>
              <a:rPr lang="en-US" altLang="zh-CN" dirty="0"/>
              <a:t>object</a:t>
            </a:r>
            <a:r>
              <a:rPr lang="zh-CN" altLang="en-US" dirty="0"/>
              <a:t>，每个</a:t>
            </a:r>
            <a:r>
              <a:rPr lang="en-US" altLang="zh-CN" dirty="0"/>
              <a:t>object</a:t>
            </a:r>
            <a:r>
              <a:rPr lang="zh-CN" altLang="en-US" dirty="0"/>
              <a:t>包含</a:t>
            </a:r>
            <a:r>
              <a:rPr lang="en-US" altLang="zh-CN" dirty="0"/>
              <a:t>4</a:t>
            </a:r>
            <a:r>
              <a:rPr lang="zh-CN" altLang="en-US" dirty="0"/>
              <a:t>个坐标（</a:t>
            </a:r>
            <a:r>
              <a:rPr lang="en-US" altLang="zh-CN" dirty="0"/>
              <a:t>x</a:t>
            </a:r>
            <a:r>
              <a:rPr lang="zh-CN" altLang="en-US" dirty="0"/>
              <a:t>，</a:t>
            </a:r>
            <a:r>
              <a:rPr lang="en-US" altLang="zh-CN" dirty="0"/>
              <a:t>y</a:t>
            </a:r>
            <a:r>
              <a:rPr lang="zh-CN" altLang="en-US" dirty="0"/>
              <a:t>，</a:t>
            </a:r>
            <a:r>
              <a:rPr lang="en-US" altLang="zh-CN" dirty="0"/>
              <a:t>w</a:t>
            </a:r>
            <a:r>
              <a:rPr lang="zh-CN" altLang="en-US" dirty="0"/>
              <a:t>，</a:t>
            </a:r>
            <a:r>
              <a:rPr lang="en-US" altLang="zh-CN" dirty="0"/>
              <a:t>h</a:t>
            </a:r>
            <a:r>
              <a:rPr lang="zh-CN" altLang="en-US" dirty="0"/>
              <a:t>）和</a:t>
            </a:r>
            <a:r>
              <a:rPr lang="en-US" altLang="zh-CN" dirty="0"/>
              <a:t>1</a:t>
            </a:r>
            <a:r>
              <a:rPr lang="zh-CN" altLang="en-US" dirty="0"/>
              <a:t>个</a:t>
            </a:r>
            <a:r>
              <a:rPr lang="en-US" altLang="zh-CN" dirty="0"/>
              <a:t>label</a:t>
            </a:r>
            <a:r>
              <a:rPr lang="zh-CN" altLang="en-US" dirty="0"/>
              <a:t>。然后通过网络得到</a:t>
            </a:r>
            <a:r>
              <a:rPr lang="en-US" altLang="zh-CN" dirty="0"/>
              <a:t>7*7*30</a:t>
            </a:r>
            <a:r>
              <a:rPr lang="zh-CN" altLang="en-US" dirty="0"/>
              <a:t>大小的三维矩阵，然后计算损失函数并反馈回网络进行迭代。</a:t>
            </a:r>
            <a:endParaRPr lang="en-US" altLang="zh-CN" dirty="0"/>
          </a:p>
          <a:p>
            <a:r>
              <a:rPr lang="en-US" altLang="zh-CN" dirty="0"/>
              <a:t>--</a:t>
            </a:r>
            <a:r>
              <a:rPr lang="zh-CN" altLang="en-US" dirty="0"/>
              <a:t>测试的时候：输入</a:t>
            </a:r>
            <a:r>
              <a:rPr lang="en-US" altLang="zh-CN" dirty="0"/>
              <a:t>1</a:t>
            </a:r>
            <a:r>
              <a:rPr lang="zh-CN" altLang="en-US" dirty="0"/>
              <a:t>张图像，经过网络后得到</a:t>
            </a:r>
            <a:r>
              <a:rPr lang="en-US" altLang="zh-CN" dirty="0"/>
              <a:t>7*7*30</a:t>
            </a:r>
            <a:r>
              <a:rPr lang="zh-CN" altLang="en-US" dirty="0"/>
              <a:t>的三维矩阵，由训练好的权重可直接计算出边界框的置信度，然后和预测的类别概率相乘即可得到边界框属于各类的概率。</a:t>
            </a:r>
          </a:p>
          <a:p>
            <a:endParaRPr lang="en-US" altLang="zh-CN" dirty="0"/>
          </a:p>
        </p:txBody>
      </p:sp>
      <p:sp>
        <p:nvSpPr>
          <p:cNvPr id="4" name="灯片编号占位符 3"/>
          <p:cNvSpPr>
            <a:spLocks noGrp="1"/>
          </p:cNvSpPr>
          <p:nvPr>
            <p:ph type="sldNum" sz="quarter" idx="5"/>
          </p:nvPr>
        </p:nvSpPr>
        <p:spPr/>
        <p:txBody>
          <a:bodyPr/>
          <a:lstStyle/>
          <a:p>
            <a:fld id="{C3A2F8D9-9480-45D9-AEBE-FB38F4AFCB86}" type="slidenum">
              <a:rPr lang="zh-CN" altLang="en-US" smtClean="0"/>
              <a:t>9</a:t>
            </a:fld>
            <a:endParaRPr lang="zh-CN" altLang="en-US"/>
          </a:p>
        </p:txBody>
      </p:sp>
    </p:spTree>
    <p:extLst>
      <p:ext uri="{BB962C8B-B14F-4D97-AF65-F5344CB8AC3E}">
        <p14:creationId xmlns:p14="http://schemas.microsoft.com/office/powerpoint/2010/main" val="1943290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AEE1C-8B0C-440D-B810-23A09B79F8D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1F2C6B9-8FC6-4042-9D8A-D45ED110C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2B42F41-4C93-46D2-8A3B-0E0679EFB71A}"/>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CECA7488-1C69-43C3-A4FB-C535ACB86C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3B9F0F-D451-406B-8997-B1082D0C04C3}"/>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783398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4CEE5-0BE1-43CB-BD10-C7D7128D6C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5C43C8-FDC9-4773-90F8-679170BFE0C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B619E8-2071-44FD-A1A2-4C5B9A686C7C}"/>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34DCC8D0-991B-4566-9071-82A990F46F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CECE24-CE07-4CA3-A17A-87F886C75B36}"/>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483977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D323A0-14D3-406E-8B81-1B94CB752EE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7FB6EF-2548-414C-ACC7-2F89FEB748A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9FDEAD-74C5-4EFC-8397-CD87A046802B}"/>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26AAFAC1-0F43-4FBA-B698-8ACB67E9F3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9A8948-8DB6-4124-B2D0-49CBC67DA37B}"/>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3276261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63AE3-AB35-4FDA-AFC4-B12D3EB8B2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478DC9-8A69-436C-AC06-1EA89F80700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A5002AB-CF03-487A-BBF0-E6AAEF188748}"/>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71C19B3A-4A75-47CD-BF1F-FA1BE8AB2D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B0D1DE-800A-44B0-9080-B783D5163BB5}"/>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144647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7D108D-6CBA-4A13-A516-067DD9414D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EF6BC11-0FE5-4A5F-B83A-6697228766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6392D0E-1211-441A-ABDD-DFD2ED5E6CF0}"/>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69548432-816A-43D7-AC09-74CD555FF8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B674D6-B54F-4FF8-92B3-EEDC2EA44897}"/>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2724423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84BD0-9556-4EC2-BE13-DA555F8CAC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E18880-5D22-4512-BF37-A1BB703B447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5ABE77D-78AE-4909-B396-4DB11D011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9E9D7EF-A2C4-4692-A6F7-F950747F0089}"/>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6" name="页脚占位符 5">
            <a:extLst>
              <a:ext uri="{FF2B5EF4-FFF2-40B4-BE49-F238E27FC236}">
                <a16:creationId xmlns:a16="http://schemas.microsoft.com/office/drawing/2014/main" id="{FF4E0234-676C-4544-B814-F2F1EE70CF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EC77B6-CE06-43AF-95DF-41F03CAC31E0}"/>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306170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CF9CE-0A42-477B-B9A4-A5D2C4B4086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2DA987-AAD3-4371-82C7-FAC9FFA47E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38ED84C-190F-4F75-B4F2-A98CACCE9C9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29241AD-0147-4E4F-B5EE-B8CECD38E6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E242458-92C3-4033-8AA9-0773CAE9C89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80040CC-63D8-4C90-8458-C4D9F7874940}"/>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8" name="页脚占位符 7">
            <a:extLst>
              <a:ext uri="{FF2B5EF4-FFF2-40B4-BE49-F238E27FC236}">
                <a16:creationId xmlns:a16="http://schemas.microsoft.com/office/drawing/2014/main" id="{86218D87-C9F4-45B8-867C-CFCF9F741B4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FD578C5-7E56-4CFB-88EA-EFA646FBBB9B}"/>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470130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0A802-9726-4B3D-9AF5-0781305AE8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8CED6E2-590C-465D-B2E9-E124B8BE3D88}"/>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4" name="页脚占位符 3">
            <a:extLst>
              <a:ext uri="{FF2B5EF4-FFF2-40B4-BE49-F238E27FC236}">
                <a16:creationId xmlns:a16="http://schemas.microsoft.com/office/drawing/2014/main" id="{175D705C-1D9E-40DD-B091-EAE8D6E9AD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FA25422-8485-4D19-865E-5971160948F6}"/>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15687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87CD82-7CDE-4CD7-937D-00D4FCE5D03C}"/>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3" name="页脚占位符 2">
            <a:extLst>
              <a:ext uri="{FF2B5EF4-FFF2-40B4-BE49-F238E27FC236}">
                <a16:creationId xmlns:a16="http://schemas.microsoft.com/office/drawing/2014/main" id="{514427C1-F201-4152-ACB7-3F661AB080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2894F80-ED84-4523-8CF8-2226FD43BBF3}"/>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2688765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5829B-774A-4562-8123-A5DFE4017E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CA240D-4311-4030-9802-B5C0016C56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62D364D-957B-4E20-AE75-C8B56686A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B00351A-21F0-4646-8BCE-373C6E7809BF}"/>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6" name="页脚占位符 5">
            <a:extLst>
              <a:ext uri="{FF2B5EF4-FFF2-40B4-BE49-F238E27FC236}">
                <a16:creationId xmlns:a16="http://schemas.microsoft.com/office/drawing/2014/main" id="{4BAA7ABA-997C-4823-83C0-08617C2CA9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3A74C0-C2BB-413F-A34C-A6636E2E045D}"/>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2684239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629128-533D-4A46-8CA1-9EDAC65EED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902FAF-2C0E-48F3-B7A1-77CDC5A0FD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9C53C1-66A3-4A5A-8808-952B5E501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084BF5D-CF96-4B80-8639-70D54CB4141C}"/>
              </a:ext>
            </a:extLst>
          </p:cNvPr>
          <p:cNvSpPr>
            <a:spLocks noGrp="1"/>
          </p:cNvSpPr>
          <p:nvPr>
            <p:ph type="dt" sz="half" idx="10"/>
          </p:nvPr>
        </p:nvSpPr>
        <p:spPr/>
        <p:txBody>
          <a:bodyPr/>
          <a:lstStyle/>
          <a:p>
            <a:fld id="{694BE3B1-AD8B-4179-8122-020763F04F91}" type="datetimeFigureOut">
              <a:rPr lang="zh-CN" altLang="en-US" smtClean="0"/>
              <a:t>2019/11/27</a:t>
            </a:fld>
            <a:endParaRPr lang="zh-CN" altLang="en-US"/>
          </a:p>
        </p:txBody>
      </p:sp>
      <p:sp>
        <p:nvSpPr>
          <p:cNvPr id="6" name="页脚占位符 5">
            <a:extLst>
              <a:ext uri="{FF2B5EF4-FFF2-40B4-BE49-F238E27FC236}">
                <a16:creationId xmlns:a16="http://schemas.microsoft.com/office/drawing/2014/main" id="{50A72281-C965-4DDF-8C67-4D9469C351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AA81DE-492B-41FA-AF51-E14E7DEE1FB9}"/>
              </a:ext>
            </a:extLst>
          </p:cNvPr>
          <p:cNvSpPr>
            <a:spLocks noGrp="1"/>
          </p:cNvSpPr>
          <p:nvPr>
            <p:ph type="sldNum" sz="quarter" idx="12"/>
          </p:nvPr>
        </p:nvSpPr>
        <p:spPr/>
        <p:txBody>
          <a:body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34510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68D8A9-16D1-4AE0-9039-1C15332C63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737388-9B6B-4294-A394-5B79132F16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2A43A7-764A-429C-B386-D28DE57DA8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BE3B1-AD8B-4179-8122-020763F04F91}"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B4ECC04E-B308-4C60-B263-7A9AA14466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04DF854-191E-4AFF-8709-8AECD28CAB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19608-5548-45AE-9187-F2A9B5F6410F}" type="slidenum">
              <a:rPr lang="zh-CN" altLang="en-US" smtClean="0"/>
              <a:t>‹#›</a:t>
            </a:fld>
            <a:endParaRPr lang="zh-CN" altLang="en-US"/>
          </a:p>
        </p:txBody>
      </p:sp>
    </p:spTree>
    <p:extLst>
      <p:ext uri="{BB962C8B-B14F-4D97-AF65-F5344CB8AC3E}">
        <p14:creationId xmlns:p14="http://schemas.microsoft.com/office/powerpoint/2010/main" val="312494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B8FA9F-C354-44FB-B351-901B17EEB2B5}"/>
              </a:ext>
            </a:extLst>
          </p:cNvPr>
          <p:cNvSpPr txBox="1"/>
          <p:nvPr/>
        </p:nvSpPr>
        <p:spPr>
          <a:xfrm>
            <a:off x="4588038" y="2505670"/>
            <a:ext cx="3015917" cy="923330"/>
          </a:xfrm>
          <a:prstGeom prst="rect">
            <a:avLst/>
          </a:prstGeom>
          <a:noFill/>
        </p:spPr>
        <p:txBody>
          <a:bodyPr wrap="square" rtlCol="0">
            <a:spAutoFit/>
          </a:bodyPr>
          <a:lstStyle/>
          <a:p>
            <a:r>
              <a:rPr lang="en-US" altLang="zh-CN" sz="5400" b="1" dirty="0"/>
              <a:t>YOLO V1</a:t>
            </a:r>
            <a:endParaRPr lang="zh-CN" altLang="en-US" sz="5400" b="1" dirty="0"/>
          </a:p>
        </p:txBody>
      </p:sp>
      <p:sp>
        <p:nvSpPr>
          <p:cNvPr id="5" name="矩形 4">
            <a:extLst>
              <a:ext uri="{FF2B5EF4-FFF2-40B4-BE49-F238E27FC236}">
                <a16:creationId xmlns:a16="http://schemas.microsoft.com/office/drawing/2014/main" id="{ED6E0686-7DDC-4963-8E4B-08B79AE5F4FD}"/>
              </a:ext>
            </a:extLst>
          </p:cNvPr>
          <p:cNvSpPr/>
          <p:nvPr/>
        </p:nvSpPr>
        <p:spPr>
          <a:xfrm>
            <a:off x="392025" y="6085384"/>
            <a:ext cx="11407945" cy="646331"/>
          </a:xfrm>
          <a:prstGeom prst="rect">
            <a:avLst/>
          </a:prstGeom>
        </p:spPr>
        <p:txBody>
          <a:bodyPr wrap="square">
            <a:spAutoFit/>
          </a:bodyPr>
          <a:lstStyle/>
          <a:p>
            <a:r>
              <a:rPr lang="en-US" altLang="zh-CN" dirty="0">
                <a:solidFill>
                  <a:srgbClr val="222222"/>
                </a:solidFill>
                <a:latin typeface="Arial" panose="020B0604020202020204" pitchFamily="34" charset="0"/>
              </a:rPr>
              <a:t>Redmon J, </a:t>
            </a:r>
            <a:r>
              <a:rPr lang="en-US" altLang="zh-CN" dirty="0" err="1">
                <a:solidFill>
                  <a:srgbClr val="222222"/>
                </a:solidFill>
                <a:latin typeface="Arial" panose="020B0604020202020204" pitchFamily="34" charset="0"/>
              </a:rPr>
              <a:t>Divvala</a:t>
            </a:r>
            <a:r>
              <a:rPr lang="en-US" altLang="zh-CN" dirty="0">
                <a:solidFill>
                  <a:srgbClr val="222222"/>
                </a:solidFill>
                <a:latin typeface="Arial" panose="020B0604020202020204" pitchFamily="34" charset="0"/>
              </a:rPr>
              <a:t> S, </a:t>
            </a:r>
            <a:r>
              <a:rPr lang="en-US" altLang="zh-CN" dirty="0" err="1">
                <a:solidFill>
                  <a:srgbClr val="222222"/>
                </a:solidFill>
                <a:latin typeface="Arial" panose="020B0604020202020204" pitchFamily="34" charset="0"/>
              </a:rPr>
              <a:t>Girshick</a:t>
            </a:r>
            <a:r>
              <a:rPr lang="en-US" altLang="zh-CN" dirty="0">
                <a:solidFill>
                  <a:srgbClr val="222222"/>
                </a:solidFill>
                <a:latin typeface="Arial" panose="020B0604020202020204" pitchFamily="34" charset="0"/>
              </a:rPr>
              <a:t> R, et al. You only look once: Unified, real-time object detection[C]//Proceedings of the IEEE conference on computer vision and pattern recognition. 2016: 779-788.</a:t>
            </a:r>
            <a:endParaRPr lang="zh-CN" alt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193341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BF79B87-B3FC-489A-B739-0FFE46B43CD6}"/>
              </a:ext>
            </a:extLst>
          </p:cNvPr>
          <p:cNvPicPr>
            <a:picLocks noChangeAspect="1"/>
          </p:cNvPicPr>
          <p:nvPr/>
        </p:nvPicPr>
        <p:blipFill>
          <a:blip r:embed="rId3"/>
          <a:stretch>
            <a:fillRect/>
          </a:stretch>
        </p:blipFill>
        <p:spPr>
          <a:xfrm>
            <a:off x="1861680" y="747263"/>
            <a:ext cx="8468640" cy="5363473"/>
          </a:xfrm>
          <a:prstGeom prst="rect">
            <a:avLst/>
          </a:prstGeom>
        </p:spPr>
      </p:pic>
    </p:spTree>
    <p:extLst>
      <p:ext uri="{BB962C8B-B14F-4D97-AF65-F5344CB8AC3E}">
        <p14:creationId xmlns:p14="http://schemas.microsoft.com/office/powerpoint/2010/main" val="354957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B8FA9F-C354-44FB-B351-901B17EEB2B5}"/>
              </a:ext>
            </a:extLst>
          </p:cNvPr>
          <p:cNvSpPr txBox="1"/>
          <p:nvPr/>
        </p:nvSpPr>
        <p:spPr>
          <a:xfrm>
            <a:off x="4584027" y="2505670"/>
            <a:ext cx="3023940" cy="923330"/>
          </a:xfrm>
          <a:prstGeom prst="rect">
            <a:avLst/>
          </a:prstGeom>
          <a:noFill/>
        </p:spPr>
        <p:txBody>
          <a:bodyPr wrap="square" rtlCol="0">
            <a:spAutoFit/>
          </a:bodyPr>
          <a:lstStyle/>
          <a:p>
            <a:r>
              <a:rPr lang="en-US" altLang="zh-CN" sz="5400" b="1" dirty="0"/>
              <a:t>YOLO V2</a:t>
            </a:r>
            <a:endParaRPr lang="zh-CN" altLang="en-US" sz="5400" b="1" dirty="0"/>
          </a:p>
        </p:txBody>
      </p:sp>
      <p:sp>
        <p:nvSpPr>
          <p:cNvPr id="5" name="矩形 4">
            <a:extLst>
              <a:ext uri="{FF2B5EF4-FFF2-40B4-BE49-F238E27FC236}">
                <a16:creationId xmlns:a16="http://schemas.microsoft.com/office/drawing/2014/main" id="{ED6E0686-7DDC-4963-8E4B-08B79AE5F4FD}"/>
              </a:ext>
            </a:extLst>
          </p:cNvPr>
          <p:cNvSpPr/>
          <p:nvPr/>
        </p:nvSpPr>
        <p:spPr>
          <a:xfrm>
            <a:off x="358941" y="6083333"/>
            <a:ext cx="11474112" cy="646331"/>
          </a:xfrm>
          <a:prstGeom prst="rect">
            <a:avLst/>
          </a:prstGeom>
        </p:spPr>
        <p:txBody>
          <a:bodyPr wrap="square">
            <a:spAutoFit/>
          </a:bodyPr>
          <a:lstStyle/>
          <a:p>
            <a:r>
              <a:rPr lang="en-US" altLang="zh-CN" dirty="0">
                <a:solidFill>
                  <a:srgbClr val="222222"/>
                </a:solidFill>
                <a:latin typeface="Arial" panose="020B0604020202020204" pitchFamily="34" charset="0"/>
              </a:rPr>
              <a:t>Redmon J, Farhadi A. YOLO9000: better, faster, stronger[C]//Proceedings of the IEEE conference on computer vision and pattern recognition. 2017: 7263-7271.</a:t>
            </a:r>
            <a:endParaRPr lang="zh-CN" altLang="en-US" dirty="0"/>
          </a:p>
        </p:txBody>
      </p:sp>
    </p:spTree>
    <p:extLst>
      <p:ext uri="{BB962C8B-B14F-4D97-AF65-F5344CB8AC3E}">
        <p14:creationId xmlns:p14="http://schemas.microsoft.com/office/powerpoint/2010/main" val="3389460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7610B2-EC00-4D1E-B3B7-94E222AE2A80}"/>
              </a:ext>
            </a:extLst>
          </p:cNvPr>
          <p:cNvPicPr>
            <a:picLocks noChangeAspect="1"/>
          </p:cNvPicPr>
          <p:nvPr/>
        </p:nvPicPr>
        <p:blipFill>
          <a:blip r:embed="rId3"/>
          <a:stretch>
            <a:fillRect/>
          </a:stretch>
        </p:blipFill>
        <p:spPr>
          <a:xfrm>
            <a:off x="0" y="-256674"/>
            <a:ext cx="12192000" cy="4896517"/>
          </a:xfrm>
          <a:prstGeom prst="rect">
            <a:avLst/>
          </a:prstGeom>
        </p:spPr>
      </p:pic>
      <p:pic>
        <p:nvPicPr>
          <p:cNvPr id="3" name="图片 2">
            <a:extLst>
              <a:ext uri="{FF2B5EF4-FFF2-40B4-BE49-F238E27FC236}">
                <a16:creationId xmlns:a16="http://schemas.microsoft.com/office/drawing/2014/main" id="{C9E822DE-6660-4291-9BF4-453825E24D9A}"/>
              </a:ext>
            </a:extLst>
          </p:cNvPr>
          <p:cNvPicPr>
            <a:picLocks noChangeAspect="1"/>
          </p:cNvPicPr>
          <p:nvPr/>
        </p:nvPicPr>
        <p:blipFill>
          <a:blip r:embed="rId4"/>
          <a:stretch>
            <a:fillRect/>
          </a:stretch>
        </p:blipFill>
        <p:spPr>
          <a:xfrm>
            <a:off x="2707205" y="3032711"/>
            <a:ext cx="6777589" cy="3825289"/>
          </a:xfrm>
          <a:prstGeom prst="rect">
            <a:avLst/>
          </a:prstGeom>
        </p:spPr>
      </p:pic>
    </p:spTree>
    <p:extLst>
      <p:ext uri="{BB962C8B-B14F-4D97-AF65-F5344CB8AC3E}">
        <p14:creationId xmlns:p14="http://schemas.microsoft.com/office/powerpoint/2010/main" val="222182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707F14-7096-43D4-A148-CBE61113C52A}"/>
              </a:ext>
            </a:extLst>
          </p:cNvPr>
          <p:cNvSpPr/>
          <p:nvPr/>
        </p:nvSpPr>
        <p:spPr>
          <a:xfrm>
            <a:off x="0" y="0"/>
            <a:ext cx="3214854" cy="369332"/>
          </a:xfrm>
          <a:prstGeom prst="rect">
            <a:avLst/>
          </a:prstGeom>
        </p:spPr>
        <p:txBody>
          <a:bodyPr wrap="none">
            <a:spAutoFit/>
          </a:bodyPr>
          <a:lstStyle/>
          <a:p>
            <a:r>
              <a:rPr lang="en-US" altLang="zh-CN" b="1" dirty="0">
                <a:solidFill>
                  <a:srgbClr val="404040"/>
                </a:solidFill>
                <a:latin typeface="-apple-system"/>
              </a:rPr>
              <a:t>Convolution With Anchor Boxes</a:t>
            </a:r>
            <a:endParaRPr lang="zh-CN" altLang="en-US" dirty="0"/>
          </a:p>
        </p:txBody>
      </p:sp>
      <p:pic>
        <p:nvPicPr>
          <p:cNvPr id="3" name="图片 2">
            <a:extLst>
              <a:ext uri="{FF2B5EF4-FFF2-40B4-BE49-F238E27FC236}">
                <a16:creationId xmlns:a16="http://schemas.microsoft.com/office/drawing/2014/main" id="{7BCBA6FA-A161-4421-9DCC-1F5413156FAD}"/>
              </a:ext>
            </a:extLst>
          </p:cNvPr>
          <p:cNvPicPr>
            <a:picLocks noChangeAspect="1"/>
          </p:cNvPicPr>
          <p:nvPr/>
        </p:nvPicPr>
        <p:blipFill>
          <a:blip r:embed="rId3"/>
          <a:stretch>
            <a:fillRect/>
          </a:stretch>
        </p:blipFill>
        <p:spPr>
          <a:xfrm>
            <a:off x="100152" y="692293"/>
            <a:ext cx="6685659" cy="3382891"/>
          </a:xfrm>
          <a:prstGeom prst="rect">
            <a:avLst/>
          </a:prstGeom>
        </p:spPr>
      </p:pic>
      <p:pic>
        <p:nvPicPr>
          <p:cNvPr id="4" name="图片 3">
            <a:extLst>
              <a:ext uri="{FF2B5EF4-FFF2-40B4-BE49-F238E27FC236}">
                <a16:creationId xmlns:a16="http://schemas.microsoft.com/office/drawing/2014/main" id="{46E2D47F-C55E-4F8A-8D14-815B703174A7}"/>
              </a:ext>
            </a:extLst>
          </p:cNvPr>
          <p:cNvPicPr>
            <a:picLocks noChangeAspect="1"/>
          </p:cNvPicPr>
          <p:nvPr/>
        </p:nvPicPr>
        <p:blipFill>
          <a:blip r:embed="rId4"/>
          <a:stretch>
            <a:fillRect/>
          </a:stretch>
        </p:blipFill>
        <p:spPr>
          <a:xfrm>
            <a:off x="413463" y="5418880"/>
            <a:ext cx="11365074" cy="1333729"/>
          </a:xfrm>
          <a:prstGeom prst="rect">
            <a:avLst/>
          </a:prstGeom>
        </p:spPr>
      </p:pic>
      <p:grpSp>
        <p:nvGrpSpPr>
          <p:cNvPr id="7" name="组合 6">
            <a:extLst>
              <a:ext uri="{FF2B5EF4-FFF2-40B4-BE49-F238E27FC236}">
                <a16:creationId xmlns:a16="http://schemas.microsoft.com/office/drawing/2014/main" id="{127DAA42-5AA3-4A1F-AC5C-1A2AAACC2E0A}"/>
              </a:ext>
            </a:extLst>
          </p:cNvPr>
          <p:cNvGrpSpPr/>
          <p:nvPr/>
        </p:nvGrpSpPr>
        <p:grpSpPr>
          <a:xfrm>
            <a:off x="5459928" y="692293"/>
            <a:ext cx="8613769" cy="3218139"/>
            <a:chOff x="5459928" y="692293"/>
            <a:chExt cx="8613769" cy="3218139"/>
          </a:xfrm>
        </p:grpSpPr>
        <p:pic>
          <p:nvPicPr>
            <p:cNvPr id="5" name="图片 4">
              <a:extLst>
                <a:ext uri="{FF2B5EF4-FFF2-40B4-BE49-F238E27FC236}">
                  <a16:creationId xmlns:a16="http://schemas.microsoft.com/office/drawing/2014/main" id="{DB762469-3DEB-49BA-AF51-57D35016A0CD}"/>
                </a:ext>
              </a:extLst>
            </p:cNvPr>
            <p:cNvPicPr>
              <a:picLocks noChangeAspect="1"/>
            </p:cNvPicPr>
            <p:nvPr/>
          </p:nvPicPr>
          <p:blipFill>
            <a:blip r:embed="rId5"/>
            <a:stretch>
              <a:fillRect/>
            </a:stretch>
          </p:blipFill>
          <p:spPr>
            <a:xfrm>
              <a:off x="5459928" y="692293"/>
              <a:ext cx="8613769" cy="1874443"/>
            </a:xfrm>
            <a:prstGeom prst="rect">
              <a:avLst/>
            </a:prstGeom>
          </p:spPr>
        </p:pic>
        <p:pic>
          <p:nvPicPr>
            <p:cNvPr id="6" name="图片 5">
              <a:extLst>
                <a:ext uri="{FF2B5EF4-FFF2-40B4-BE49-F238E27FC236}">
                  <a16:creationId xmlns:a16="http://schemas.microsoft.com/office/drawing/2014/main" id="{6BA4F763-A5AD-4D3A-AEAF-F7BA21804733}"/>
                </a:ext>
              </a:extLst>
            </p:cNvPr>
            <p:cNvPicPr>
              <a:picLocks noChangeAspect="1"/>
            </p:cNvPicPr>
            <p:nvPr/>
          </p:nvPicPr>
          <p:blipFill>
            <a:blip r:embed="rId6"/>
            <a:stretch>
              <a:fillRect/>
            </a:stretch>
          </p:blipFill>
          <p:spPr>
            <a:xfrm>
              <a:off x="8341895" y="3141615"/>
              <a:ext cx="2306454" cy="768817"/>
            </a:xfrm>
            <a:prstGeom prst="rect">
              <a:avLst/>
            </a:prstGeom>
          </p:spPr>
        </p:pic>
      </p:grpSp>
    </p:spTree>
    <p:extLst>
      <p:ext uri="{BB962C8B-B14F-4D97-AF65-F5344CB8AC3E}">
        <p14:creationId xmlns:p14="http://schemas.microsoft.com/office/powerpoint/2010/main" val="282993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A7D88E6-B439-44CD-AEB3-F571C39D2F54}"/>
              </a:ext>
            </a:extLst>
          </p:cNvPr>
          <p:cNvSpPr/>
          <p:nvPr/>
        </p:nvSpPr>
        <p:spPr>
          <a:xfrm>
            <a:off x="0" y="0"/>
            <a:ext cx="2429191" cy="369332"/>
          </a:xfrm>
          <a:prstGeom prst="rect">
            <a:avLst/>
          </a:prstGeom>
        </p:spPr>
        <p:txBody>
          <a:bodyPr wrap="none">
            <a:spAutoFit/>
          </a:bodyPr>
          <a:lstStyle/>
          <a:p>
            <a:r>
              <a:rPr lang="en-US" altLang="zh-CN" b="1" dirty="0">
                <a:solidFill>
                  <a:srgbClr val="4D4D4D"/>
                </a:solidFill>
                <a:latin typeface="Microsoft YaHei" panose="020B0503020204020204" pitchFamily="34" charset="-122"/>
                <a:ea typeface="Microsoft YaHei" panose="020B0503020204020204" pitchFamily="34" charset="-122"/>
              </a:rPr>
              <a:t>Dimension Clusters</a:t>
            </a:r>
            <a:endParaRPr lang="zh-CN" altLang="en-US" dirty="0"/>
          </a:p>
        </p:txBody>
      </p:sp>
      <p:pic>
        <p:nvPicPr>
          <p:cNvPr id="3" name="图片 2">
            <a:extLst>
              <a:ext uri="{FF2B5EF4-FFF2-40B4-BE49-F238E27FC236}">
                <a16:creationId xmlns:a16="http://schemas.microsoft.com/office/drawing/2014/main" id="{09B9C2A9-8114-4CB3-8C28-0E430B419B50}"/>
              </a:ext>
            </a:extLst>
          </p:cNvPr>
          <p:cNvPicPr>
            <a:picLocks noChangeAspect="1"/>
          </p:cNvPicPr>
          <p:nvPr/>
        </p:nvPicPr>
        <p:blipFill>
          <a:blip r:embed="rId3"/>
          <a:stretch>
            <a:fillRect/>
          </a:stretch>
        </p:blipFill>
        <p:spPr>
          <a:xfrm>
            <a:off x="1486217" y="834189"/>
            <a:ext cx="9219566" cy="4596063"/>
          </a:xfrm>
          <a:prstGeom prst="rect">
            <a:avLst/>
          </a:prstGeom>
        </p:spPr>
      </p:pic>
      <p:sp>
        <p:nvSpPr>
          <p:cNvPr id="4" name="矩形 3">
            <a:extLst>
              <a:ext uri="{FF2B5EF4-FFF2-40B4-BE49-F238E27FC236}">
                <a16:creationId xmlns:a16="http://schemas.microsoft.com/office/drawing/2014/main" id="{1EDD8A8C-F57D-4419-9563-76EE2E2B8C1C}"/>
              </a:ext>
            </a:extLst>
          </p:cNvPr>
          <p:cNvSpPr/>
          <p:nvPr/>
        </p:nvSpPr>
        <p:spPr>
          <a:xfrm>
            <a:off x="3736091" y="5899774"/>
            <a:ext cx="4855460" cy="369332"/>
          </a:xfrm>
          <a:prstGeom prst="rect">
            <a:avLst/>
          </a:prstGeom>
        </p:spPr>
        <p:txBody>
          <a:bodyPr wrap="square">
            <a:spAutoFit/>
          </a:bodyPr>
          <a:lstStyle/>
          <a:p>
            <a:r>
              <a:rPr lang="fr-FR" altLang="zh-CN" dirty="0">
                <a:solidFill>
                  <a:srgbClr val="4D4D4D"/>
                </a:solidFill>
                <a:latin typeface="Microsoft YaHei" panose="020B0503020204020204" pitchFamily="34" charset="-122"/>
                <a:ea typeface="Microsoft YaHei" panose="020B0503020204020204" pitchFamily="34" charset="-122"/>
              </a:rPr>
              <a:t>d(box, centroid) = 1 - IOU(box, centroid) </a:t>
            </a:r>
            <a:endParaRPr lang="zh-CN" altLang="en-US" dirty="0"/>
          </a:p>
        </p:txBody>
      </p:sp>
    </p:spTree>
    <p:extLst>
      <p:ext uri="{BB962C8B-B14F-4D97-AF65-F5344CB8AC3E}">
        <p14:creationId xmlns:p14="http://schemas.microsoft.com/office/powerpoint/2010/main" val="1823843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F1D94F2-A888-43A2-A70C-17C032A1B6D2}"/>
              </a:ext>
            </a:extLst>
          </p:cNvPr>
          <p:cNvPicPr>
            <a:picLocks noChangeAspect="1"/>
          </p:cNvPicPr>
          <p:nvPr/>
        </p:nvPicPr>
        <p:blipFill>
          <a:blip r:embed="rId3"/>
          <a:stretch>
            <a:fillRect/>
          </a:stretch>
        </p:blipFill>
        <p:spPr>
          <a:xfrm>
            <a:off x="3682567" y="432649"/>
            <a:ext cx="8858252" cy="6425351"/>
          </a:xfrm>
          <a:prstGeom prst="rect">
            <a:avLst/>
          </a:prstGeom>
        </p:spPr>
      </p:pic>
      <p:sp>
        <p:nvSpPr>
          <p:cNvPr id="3" name="矩形 2">
            <a:extLst>
              <a:ext uri="{FF2B5EF4-FFF2-40B4-BE49-F238E27FC236}">
                <a16:creationId xmlns:a16="http://schemas.microsoft.com/office/drawing/2014/main" id="{74064156-583A-47C1-875D-A4AD782D1E6D}"/>
              </a:ext>
            </a:extLst>
          </p:cNvPr>
          <p:cNvSpPr/>
          <p:nvPr/>
        </p:nvSpPr>
        <p:spPr>
          <a:xfrm>
            <a:off x="0" y="0"/>
            <a:ext cx="3152723" cy="369332"/>
          </a:xfrm>
          <a:prstGeom prst="rect">
            <a:avLst/>
          </a:prstGeom>
        </p:spPr>
        <p:txBody>
          <a:bodyPr wrap="none">
            <a:spAutoFit/>
          </a:bodyPr>
          <a:lstStyle/>
          <a:p>
            <a:r>
              <a:rPr lang="en-US" altLang="zh-CN" b="1" dirty="0">
                <a:solidFill>
                  <a:srgbClr val="4D4D4D"/>
                </a:solidFill>
                <a:latin typeface="Microsoft YaHei" panose="020B0503020204020204" pitchFamily="34" charset="-122"/>
                <a:ea typeface="Microsoft YaHei" panose="020B0503020204020204" pitchFamily="34" charset="-122"/>
              </a:rPr>
              <a:t>Direct location prediction</a:t>
            </a:r>
            <a:endParaRPr lang="zh-CN" altLang="en-US" dirty="0"/>
          </a:p>
        </p:txBody>
      </p:sp>
      <p:pic>
        <p:nvPicPr>
          <p:cNvPr id="4" name="图片 3">
            <a:extLst>
              <a:ext uri="{FF2B5EF4-FFF2-40B4-BE49-F238E27FC236}">
                <a16:creationId xmlns:a16="http://schemas.microsoft.com/office/drawing/2014/main" id="{B6D311A8-A446-4ED3-B413-8F39844C0CC9}"/>
              </a:ext>
            </a:extLst>
          </p:cNvPr>
          <p:cNvPicPr>
            <a:picLocks noChangeAspect="1"/>
          </p:cNvPicPr>
          <p:nvPr/>
        </p:nvPicPr>
        <p:blipFill>
          <a:blip r:embed="rId4"/>
          <a:stretch>
            <a:fillRect/>
          </a:stretch>
        </p:blipFill>
        <p:spPr>
          <a:xfrm>
            <a:off x="197618" y="914400"/>
            <a:ext cx="2757486" cy="1314449"/>
          </a:xfrm>
          <a:prstGeom prst="rect">
            <a:avLst/>
          </a:prstGeom>
        </p:spPr>
      </p:pic>
    </p:spTree>
    <p:extLst>
      <p:ext uri="{BB962C8B-B14F-4D97-AF65-F5344CB8AC3E}">
        <p14:creationId xmlns:p14="http://schemas.microsoft.com/office/powerpoint/2010/main" val="3483227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99407A2-FB6A-4E73-B18F-C48933B79149}"/>
              </a:ext>
            </a:extLst>
          </p:cNvPr>
          <p:cNvSpPr/>
          <p:nvPr/>
        </p:nvSpPr>
        <p:spPr>
          <a:xfrm>
            <a:off x="0" y="0"/>
            <a:ext cx="2868542" cy="369332"/>
          </a:xfrm>
          <a:prstGeom prst="rect">
            <a:avLst/>
          </a:prstGeom>
        </p:spPr>
        <p:txBody>
          <a:bodyPr wrap="none">
            <a:spAutoFit/>
          </a:bodyPr>
          <a:lstStyle/>
          <a:p>
            <a:r>
              <a:rPr lang="en-US" altLang="zh-CN" b="1" dirty="0">
                <a:solidFill>
                  <a:srgbClr val="4D4D4D"/>
                </a:solidFill>
                <a:latin typeface="Microsoft YaHei" panose="020B0503020204020204" pitchFamily="34" charset="-122"/>
                <a:ea typeface="Microsoft YaHei" panose="020B0503020204020204" pitchFamily="34" charset="-122"/>
              </a:rPr>
              <a:t>Fine-Grained Features  </a:t>
            </a:r>
            <a:endParaRPr lang="zh-CN" altLang="en-US" b="1" dirty="0">
              <a:solidFill>
                <a:srgbClr val="4D4D4D"/>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D406E23-FFD9-4C16-93F9-7FCF9A874EAE}"/>
              </a:ext>
            </a:extLst>
          </p:cNvPr>
          <p:cNvPicPr>
            <a:picLocks noChangeAspect="1"/>
          </p:cNvPicPr>
          <p:nvPr/>
        </p:nvPicPr>
        <p:blipFill>
          <a:blip r:embed="rId3"/>
          <a:stretch>
            <a:fillRect/>
          </a:stretch>
        </p:blipFill>
        <p:spPr>
          <a:xfrm>
            <a:off x="649304" y="464107"/>
            <a:ext cx="11061432" cy="5972180"/>
          </a:xfrm>
          <a:prstGeom prst="rect">
            <a:avLst/>
          </a:prstGeom>
        </p:spPr>
      </p:pic>
      <p:pic>
        <p:nvPicPr>
          <p:cNvPr id="4" name="图片 3">
            <a:extLst>
              <a:ext uri="{FF2B5EF4-FFF2-40B4-BE49-F238E27FC236}">
                <a16:creationId xmlns:a16="http://schemas.microsoft.com/office/drawing/2014/main" id="{33B0E784-7805-441F-8CAD-B784A86A5C82}"/>
              </a:ext>
            </a:extLst>
          </p:cNvPr>
          <p:cNvPicPr>
            <a:picLocks noChangeAspect="1"/>
          </p:cNvPicPr>
          <p:nvPr/>
        </p:nvPicPr>
        <p:blipFill>
          <a:blip r:embed="rId4"/>
          <a:stretch>
            <a:fillRect/>
          </a:stretch>
        </p:blipFill>
        <p:spPr>
          <a:xfrm>
            <a:off x="481264" y="4392583"/>
            <a:ext cx="10893391" cy="2465417"/>
          </a:xfrm>
          <a:prstGeom prst="rect">
            <a:avLst/>
          </a:prstGeom>
        </p:spPr>
      </p:pic>
    </p:spTree>
    <p:extLst>
      <p:ext uri="{BB962C8B-B14F-4D97-AF65-F5344CB8AC3E}">
        <p14:creationId xmlns:p14="http://schemas.microsoft.com/office/powerpoint/2010/main" val="473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C723407-71B0-4262-AB6A-01971A9C8CEE}"/>
              </a:ext>
            </a:extLst>
          </p:cNvPr>
          <p:cNvSpPr/>
          <p:nvPr/>
        </p:nvSpPr>
        <p:spPr>
          <a:xfrm>
            <a:off x="0" y="0"/>
            <a:ext cx="2515625" cy="369332"/>
          </a:xfrm>
          <a:prstGeom prst="rect">
            <a:avLst/>
          </a:prstGeom>
        </p:spPr>
        <p:txBody>
          <a:bodyPr wrap="none">
            <a:spAutoFit/>
          </a:bodyPr>
          <a:lstStyle/>
          <a:p>
            <a:r>
              <a:rPr lang="en-US" altLang="zh-CN" b="1" dirty="0">
                <a:solidFill>
                  <a:srgbClr val="4D4D4D"/>
                </a:solidFill>
                <a:latin typeface="Microsoft YaHei" panose="020B0503020204020204" pitchFamily="34" charset="-122"/>
                <a:ea typeface="Microsoft YaHei" panose="020B0503020204020204" pitchFamily="34" charset="-122"/>
              </a:rPr>
              <a:t>Multi-Scale Training</a:t>
            </a:r>
            <a:endParaRPr lang="zh-CN" altLang="en-US" b="1" dirty="0">
              <a:solidFill>
                <a:srgbClr val="4D4D4D"/>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CA2D929E-E800-41A6-96E1-0AE0C2A1767F}"/>
              </a:ext>
            </a:extLst>
          </p:cNvPr>
          <p:cNvPicPr>
            <a:picLocks noChangeAspect="1"/>
          </p:cNvPicPr>
          <p:nvPr/>
        </p:nvPicPr>
        <p:blipFill>
          <a:blip r:embed="rId3"/>
          <a:stretch>
            <a:fillRect/>
          </a:stretch>
        </p:blipFill>
        <p:spPr>
          <a:xfrm>
            <a:off x="2876723" y="882617"/>
            <a:ext cx="6438553" cy="5445692"/>
          </a:xfrm>
          <a:prstGeom prst="rect">
            <a:avLst/>
          </a:prstGeom>
        </p:spPr>
      </p:pic>
    </p:spTree>
    <p:extLst>
      <p:ext uri="{BB962C8B-B14F-4D97-AF65-F5344CB8AC3E}">
        <p14:creationId xmlns:p14="http://schemas.microsoft.com/office/powerpoint/2010/main" val="2580365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BDCBF11-9D87-482E-AC59-76ABC405A7D2}"/>
              </a:ext>
            </a:extLst>
          </p:cNvPr>
          <p:cNvSpPr txBox="1"/>
          <p:nvPr/>
        </p:nvSpPr>
        <p:spPr>
          <a:xfrm>
            <a:off x="0" y="0"/>
            <a:ext cx="1572127" cy="368968"/>
          </a:xfrm>
          <a:prstGeom prst="rect">
            <a:avLst/>
          </a:prstGeom>
          <a:noFill/>
        </p:spPr>
        <p:txBody>
          <a:bodyPr wrap="square" rtlCol="0">
            <a:spAutoFit/>
          </a:bodyPr>
          <a:lstStyle/>
          <a:p>
            <a:r>
              <a:rPr lang="en-US" altLang="zh-CN" b="1" dirty="0">
                <a:solidFill>
                  <a:srgbClr val="4D4D4D"/>
                </a:solidFill>
                <a:latin typeface="Microsoft YaHei" panose="020B0503020204020204" pitchFamily="34" charset="-122"/>
                <a:ea typeface="Microsoft YaHei" panose="020B0503020204020204" pitchFamily="34" charset="-122"/>
              </a:rPr>
              <a:t>Darknet-19</a:t>
            </a:r>
            <a:endParaRPr lang="zh-CN" altLang="en-US" b="1" dirty="0">
              <a:solidFill>
                <a:srgbClr val="4D4D4D"/>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5834203C-BCA7-4626-8C25-B5C326408370}"/>
              </a:ext>
            </a:extLst>
          </p:cNvPr>
          <p:cNvPicPr>
            <a:picLocks noChangeAspect="1"/>
          </p:cNvPicPr>
          <p:nvPr/>
        </p:nvPicPr>
        <p:blipFill>
          <a:blip r:embed="rId3"/>
          <a:stretch>
            <a:fillRect/>
          </a:stretch>
        </p:blipFill>
        <p:spPr>
          <a:xfrm>
            <a:off x="3162222" y="0"/>
            <a:ext cx="5867555" cy="6875726"/>
          </a:xfrm>
          <a:prstGeom prst="rect">
            <a:avLst/>
          </a:prstGeom>
        </p:spPr>
      </p:pic>
      <p:pic>
        <p:nvPicPr>
          <p:cNvPr id="4" name="图片 3">
            <a:extLst>
              <a:ext uri="{FF2B5EF4-FFF2-40B4-BE49-F238E27FC236}">
                <a16:creationId xmlns:a16="http://schemas.microsoft.com/office/drawing/2014/main" id="{228886A2-35A9-429B-84C6-885379243CB1}"/>
              </a:ext>
            </a:extLst>
          </p:cNvPr>
          <p:cNvPicPr>
            <a:picLocks noChangeAspect="1"/>
          </p:cNvPicPr>
          <p:nvPr/>
        </p:nvPicPr>
        <p:blipFill>
          <a:blip r:embed="rId4"/>
          <a:stretch>
            <a:fillRect/>
          </a:stretch>
        </p:blipFill>
        <p:spPr>
          <a:xfrm>
            <a:off x="-462013" y="3809339"/>
            <a:ext cx="13244362" cy="1839046"/>
          </a:xfrm>
          <a:prstGeom prst="rect">
            <a:avLst/>
          </a:prstGeom>
        </p:spPr>
      </p:pic>
    </p:spTree>
    <p:extLst>
      <p:ext uri="{BB962C8B-B14F-4D97-AF65-F5344CB8AC3E}">
        <p14:creationId xmlns:p14="http://schemas.microsoft.com/office/powerpoint/2010/main" val="423315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E6CD31-2041-4D57-92C0-117012402711}"/>
              </a:ext>
            </a:extLst>
          </p:cNvPr>
          <p:cNvSpPr/>
          <p:nvPr/>
        </p:nvSpPr>
        <p:spPr>
          <a:xfrm>
            <a:off x="6684225" y="2259449"/>
            <a:ext cx="5250233" cy="2339102"/>
          </a:xfrm>
          <a:prstGeom prst="rect">
            <a:avLst/>
          </a:prstGeom>
        </p:spPr>
        <p:txBody>
          <a:bodyPr wrap="square">
            <a:spAutoFit/>
          </a:bodyPr>
          <a:lstStyle/>
          <a:p>
            <a:r>
              <a:rPr lang="en-US" altLang="zh-CN" b="1" dirty="0" err="1"/>
              <a:t>WordTree</a:t>
            </a:r>
            <a:r>
              <a:rPr lang="zh-CN" altLang="en-US" b="1" dirty="0"/>
              <a:t>的构建：</a:t>
            </a:r>
            <a:endParaRPr lang="en-US" altLang="zh-CN" b="1" dirty="0"/>
          </a:p>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（1）遍历ImageNe</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COCO</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的标签，在WordNet中寻找该标签到根节点(所有的根节点为实体对象)的路径；</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（2）如果路径只有一条，将该路径直接加入到WordTree结构中；</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（3）否则，从可选路径中选择一条最短路径，加入到WordTree结构中。</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WordTree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的作用就在于将两种数据集按照层级进行结合。</a:t>
            </a:r>
          </a:p>
        </p:txBody>
      </p:sp>
      <p:pic>
        <p:nvPicPr>
          <p:cNvPr id="4" name="图片 3">
            <a:extLst>
              <a:ext uri="{FF2B5EF4-FFF2-40B4-BE49-F238E27FC236}">
                <a16:creationId xmlns:a16="http://schemas.microsoft.com/office/drawing/2014/main" id="{E4C09448-0F73-4F7A-AAC5-928C92797958}"/>
              </a:ext>
            </a:extLst>
          </p:cNvPr>
          <p:cNvPicPr>
            <a:picLocks noChangeAspect="1"/>
          </p:cNvPicPr>
          <p:nvPr/>
        </p:nvPicPr>
        <p:blipFill>
          <a:blip r:embed="rId3"/>
          <a:stretch>
            <a:fillRect/>
          </a:stretch>
        </p:blipFill>
        <p:spPr>
          <a:xfrm>
            <a:off x="0" y="0"/>
            <a:ext cx="6373180" cy="6858000"/>
          </a:xfrm>
          <a:prstGeom prst="rect">
            <a:avLst/>
          </a:prstGeom>
        </p:spPr>
      </p:pic>
    </p:spTree>
    <p:extLst>
      <p:ext uri="{BB962C8B-B14F-4D97-AF65-F5344CB8AC3E}">
        <p14:creationId xmlns:p14="http://schemas.microsoft.com/office/powerpoint/2010/main" val="346823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A6F72A-F5E8-4274-8BD1-463F7CD8FBB9}"/>
              </a:ext>
            </a:extLst>
          </p:cNvPr>
          <p:cNvPicPr>
            <a:picLocks noChangeAspect="1"/>
          </p:cNvPicPr>
          <p:nvPr/>
        </p:nvPicPr>
        <p:blipFill>
          <a:blip r:embed="rId3"/>
          <a:stretch>
            <a:fillRect/>
          </a:stretch>
        </p:blipFill>
        <p:spPr>
          <a:xfrm>
            <a:off x="0" y="1916029"/>
            <a:ext cx="12316649" cy="3025942"/>
          </a:xfrm>
          <a:prstGeom prst="rect">
            <a:avLst/>
          </a:prstGeom>
        </p:spPr>
      </p:pic>
    </p:spTree>
    <p:extLst>
      <p:ext uri="{BB962C8B-B14F-4D97-AF65-F5344CB8AC3E}">
        <p14:creationId xmlns:p14="http://schemas.microsoft.com/office/powerpoint/2010/main" val="328569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2FB1103-FF03-4A9C-8AE8-41BBF102A500}"/>
              </a:ext>
            </a:extLst>
          </p:cNvPr>
          <p:cNvPicPr>
            <a:picLocks noChangeAspect="1"/>
          </p:cNvPicPr>
          <p:nvPr/>
        </p:nvPicPr>
        <p:blipFill>
          <a:blip r:embed="rId3"/>
          <a:stretch>
            <a:fillRect/>
          </a:stretch>
        </p:blipFill>
        <p:spPr>
          <a:xfrm>
            <a:off x="-109612" y="718355"/>
            <a:ext cx="6774587" cy="5720762"/>
          </a:xfrm>
          <a:prstGeom prst="rect">
            <a:avLst/>
          </a:prstGeom>
        </p:spPr>
      </p:pic>
      <p:pic>
        <p:nvPicPr>
          <p:cNvPr id="3" name="图片 2">
            <a:extLst>
              <a:ext uri="{FF2B5EF4-FFF2-40B4-BE49-F238E27FC236}">
                <a16:creationId xmlns:a16="http://schemas.microsoft.com/office/drawing/2014/main" id="{8EFF1286-563B-43DE-BC9D-54BCD6DFFDE6}"/>
              </a:ext>
            </a:extLst>
          </p:cNvPr>
          <p:cNvPicPr>
            <a:picLocks noChangeAspect="1"/>
          </p:cNvPicPr>
          <p:nvPr/>
        </p:nvPicPr>
        <p:blipFill>
          <a:blip r:embed="rId4"/>
          <a:stretch>
            <a:fillRect/>
          </a:stretch>
        </p:blipFill>
        <p:spPr>
          <a:xfrm>
            <a:off x="6485422" y="3834064"/>
            <a:ext cx="5706578" cy="2000782"/>
          </a:xfrm>
          <a:prstGeom prst="rect">
            <a:avLst/>
          </a:prstGeom>
        </p:spPr>
      </p:pic>
    </p:spTree>
    <p:extLst>
      <p:ext uri="{BB962C8B-B14F-4D97-AF65-F5344CB8AC3E}">
        <p14:creationId xmlns:p14="http://schemas.microsoft.com/office/powerpoint/2010/main" val="365742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B8FA9F-C354-44FB-B351-901B17EEB2B5}"/>
              </a:ext>
            </a:extLst>
          </p:cNvPr>
          <p:cNvSpPr txBox="1"/>
          <p:nvPr/>
        </p:nvSpPr>
        <p:spPr>
          <a:xfrm>
            <a:off x="4588040" y="2505670"/>
            <a:ext cx="3015917" cy="923330"/>
          </a:xfrm>
          <a:prstGeom prst="rect">
            <a:avLst/>
          </a:prstGeom>
          <a:noFill/>
        </p:spPr>
        <p:txBody>
          <a:bodyPr wrap="square" rtlCol="0">
            <a:spAutoFit/>
          </a:bodyPr>
          <a:lstStyle/>
          <a:p>
            <a:r>
              <a:rPr lang="en-US" altLang="zh-CN" sz="5400" b="1" dirty="0"/>
              <a:t>YOLO V3</a:t>
            </a:r>
            <a:endParaRPr lang="zh-CN" altLang="en-US" sz="5400" b="1" dirty="0"/>
          </a:p>
        </p:txBody>
      </p:sp>
      <p:sp>
        <p:nvSpPr>
          <p:cNvPr id="5" name="矩形 4">
            <a:extLst>
              <a:ext uri="{FF2B5EF4-FFF2-40B4-BE49-F238E27FC236}">
                <a16:creationId xmlns:a16="http://schemas.microsoft.com/office/drawing/2014/main" id="{ED6E0686-7DDC-4963-8E4B-08B79AE5F4FD}"/>
              </a:ext>
            </a:extLst>
          </p:cNvPr>
          <p:cNvSpPr/>
          <p:nvPr/>
        </p:nvSpPr>
        <p:spPr>
          <a:xfrm>
            <a:off x="840202" y="6382790"/>
            <a:ext cx="10511591" cy="369332"/>
          </a:xfrm>
          <a:prstGeom prst="rect">
            <a:avLst/>
          </a:prstGeom>
        </p:spPr>
        <p:txBody>
          <a:bodyPr wrap="square">
            <a:spAutoFit/>
          </a:bodyPr>
          <a:lstStyle/>
          <a:p>
            <a:r>
              <a:rPr lang="en-US" altLang="zh-CN" dirty="0">
                <a:solidFill>
                  <a:srgbClr val="222222"/>
                </a:solidFill>
                <a:latin typeface="Arial" panose="020B0604020202020204" pitchFamily="34" charset="0"/>
              </a:rPr>
              <a:t>Redmon J, Farhadi A. Yolov3: An incremental improvement[J]. </a:t>
            </a:r>
            <a:r>
              <a:rPr lang="en-US" altLang="zh-CN" dirty="0" err="1">
                <a:solidFill>
                  <a:srgbClr val="222222"/>
                </a:solidFill>
                <a:latin typeface="Arial" panose="020B0604020202020204" pitchFamily="34" charset="0"/>
              </a:rPr>
              <a:t>arXiv</a:t>
            </a:r>
            <a:r>
              <a:rPr lang="en-US" altLang="zh-CN" dirty="0">
                <a:solidFill>
                  <a:srgbClr val="222222"/>
                </a:solidFill>
                <a:latin typeface="Arial" panose="020B0604020202020204" pitchFamily="34" charset="0"/>
              </a:rPr>
              <a:t> preprint arXiv:1804.02767, 2018.</a:t>
            </a:r>
            <a:endParaRPr lang="zh-CN" altLang="en-US" dirty="0"/>
          </a:p>
        </p:txBody>
      </p:sp>
    </p:spTree>
    <p:extLst>
      <p:ext uri="{BB962C8B-B14F-4D97-AF65-F5344CB8AC3E}">
        <p14:creationId xmlns:p14="http://schemas.microsoft.com/office/powerpoint/2010/main" val="3662436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0D7E3B1-FCEC-4FBE-AC00-45CD09EC8803}"/>
              </a:ext>
            </a:extLst>
          </p:cNvPr>
          <p:cNvPicPr>
            <a:picLocks noChangeAspect="1"/>
          </p:cNvPicPr>
          <p:nvPr/>
        </p:nvPicPr>
        <p:blipFill>
          <a:blip r:embed="rId3"/>
          <a:stretch>
            <a:fillRect/>
          </a:stretch>
        </p:blipFill>
        <p:spPr>
          <a:xfrm>
            <a:off x="0" y="886326"/>
            <a:ext cx="6765463" cy="5085348"/>
          </a:xfrm>
          <a:prstGeom prst="rect">
            <a:avLst/>
          </a:prstGeom>
        </p:spPr>
      </p:pic>
      <p:sp>
        <p:nvSpPr>
          <p:cNvPr id="17" name="矩形 16">
            <a:extLst>
              <a:ext uri="{FF2B5EF4-FFF2-40B4-BE49-F238E27FC236}">
                <a16:creationId xmlns:a16="http://schemas.microsoft.com/office/drawing/2014/main" id="{29DBC1EF-72AA-4C26-930B-84C37B09268A}"/>
              </a:ext>
            </a:extLst>
          </p:cNvPr>
          <p:cNvSpPr/>
          <p:nvPr/>
        </p:nvSpPr>
        <p:spPr>
          <a:xfrm>
            <a:off x="0" y="0"/>
            <a:ext cx="1338828" cy="369332"/>
          </a:xfrm>
          <a:prstGeom prst="rect">
            <a:avLst/>
          </a:prstGeom>
        </p:spPr>
        <p:txBody>
          <a:bodyPr wrap="none">
            <a:spAutoFit/>
          </a:bodyPr>
          <a:lstStyle/>
          <a:p>
            <a:r>
              <a:rPr lang="zh-CN" altLang="en-US" b="1" dirty="0">
                <a:solidFill>
                  <a:srgbClr val="000000"/>
                </a:solidFill>
                <a:latin typeface="Verdana" panose="020B0604030504040204" pitchFamily="34" charset="0"/>
              </a:rPr>
              <a:t>边界框预测</a:t>
            </a:r>
            <a:endParaRPr lang="zh-CN" altLang="en-US" dirty="0"/>
          </a:p>
        </p:txBody>
      </p:sp>
    </p:spTree>
    <p:extLst>
      <p:ext uri="{BB962C8B-B14F-4D97-AF65-F5344CB8AC3E}">
        <p14:creationId xmlns:p14="http://schemas.microsoft.com/office/powerpoint/2010/main" val="2057956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B9F3D50-E3F2-47AE-9DA2-17F0CD72AB3B}"/>
              </a:ext>
            </a:extLst>
          </p:cNvPr>
          <p:cNvPicPr>
            <a:picLocks noChangeAspect="1"/>
          </p:cNvPicPr>
          <p:nvPr/>
        </p:nvPicPr>
        <p:blipFill>
          <a:blip r:embed="rId3"/>
          <a:stretch>
            <a:fillRect/>
          </a:stretch>
        </p:blipFill>
        <p:spPr>
          <a:xfrm>
            <a:off x="3352800" y="1859"/>
            <a:ext cx="5486400" cy="6854282"/>
          </a:xfrm>
          <a:prstGeom prst="rect">
            <a:avLst/>
          </a:prstGeom>
        </p:spPr>
      </p:pic>
      <p:sp>
        <p:nvSpPr>
          <p:cNvPr id="9" name="矩形 8">
            <a:extLst>
              <a:ext uri="{FF2B5EF4-FFF2-40B4-BE49-F238E27FC236}">
                <a16:creationId xmlns:a16="http://schemas.microsoft.com/office/drawing/2014/main" id="{525C57CD-897F-4C1E-873B-E4978E61676A}"/>
              </a:ext>
            </a:extLst>
          </p:cNvPr>
          <p:cNvSpPr/>
          <p:nvPr/>
        </p:nvSpPr>
        <p:spPr>
          <a:xfrm>
            <a:off x="0" y="0"/>
            <a:ext cx="1504258" cy="369332"/>
          </a:xfrm>
          <a:prstGeom prst="rect">
            <a:avLst/>
          </a:prstGeom>
        </p:spPr>
        <p:txBody>
          <a:bodyPr wrap="none">
            <a:spAutoFit/>
          </a:bodyPr>
          <a:lstStyle/>
          <a:p>
            <a:r>
              <a:rPr lang="en-US" altLang="zh-CN" dirty="0">
                <a:solidFill>
                  <a:srgbClr val="000000"/>
                </a:solidFill>
                <a:latin typeface="Verdana" panose="020B0604030504040204" pitchFamily="34" charset="0"/>
              </a:rPr>
              <a:t>Darknet-53</a:t>
            </a:r>
            <a:endParaRPr lang="zh-CN" altLang="en-US" dirty="0"/>
          </a:p>
        </p:txBody>
      </p:sp>
      <p:pic>
        <p:nvPicPr>
          <p:cNvPr id="10" name="图片 9">
            <a:extLst>
              <a:ext uri="{FF2B5EF4-FFF2-40B4-BE49-F238E27FC236}">
                <a16:creationId xmlns:a16="http://schemas.microsoft.com/office/drawing/2014/main" id="{82D8A65F-EBD1-4431-B5DB-F94A06A7D1E8}"/>
              </a:ext>
            </a:extLst>
          </p:cNvPr>
          <p:cNvPicPr>
            <a:picLocks noChangeAspect="1"/>
          </p:cNvPicPr>
          <p:nvPr/>
        </p:nvPicPr>
        <p:blipFill>
          <a:blip r:embed="rId4"/>
          <a:stretch>
            <a:fillRect/>
          </a:stretch>
        </p:blipFill>
        <p:spPr>
          <a:xfrm>
            <a:off x="8356398" y="2812163"/>
            <a:ext cx="3835602" cy="1233673"/>
          </a:xfrm>
          <a:prstGeom prst="rect">
            <a:avLst/>
          </a:prstGeom>
        </p:spPr>
      </p:pic>
      <p:pic>
        <p:nvPicPr>
          <p:cNvPr id="2" name="图片 1">
            <a:extLst>
              <a:ext uri="{FF2B5EF4-FFF2-40B4-BE49-F238E27FC236}">
                <a16:creationId xmlns:a16="http://schemas.microsoft.com/office/drawing/2014/main" id="{3854BD40-AFFE-4535-B5D2-0920690B6268}"/>
              </a:ext>
            </a:extLst>
          </p:cNvPr>
          <p:cNvPicPr>
            <a:picLocks noChangeAspect="1"/>
          </p:cNvPicPr>
          <p:nvPr/>
        </p:nvPicPr>
        <p:blipFill>
          <a:blip r:embed="rId5"/>
          <a:stretch>
            <a:fillRect/>
          </a:stretch>
        </p:blipFill>
        <p:spPr>
          <a:xfrm>
            <a:off x="1858650" y="0"/>
            <a:ext cx="8730605" cy="2251002"/>
          </a:xfrm>
          <a:prstGeom prst="rect">
            <a:avLst/>
          </a:prstGeom>
        </p:spPr>
      </p:pic>
    </p:spTree>
    <p:extLst>
      <p:ext uri="{BB962C8B-B14F-4D97-AF65-F5344CB8AC3E}">
        <p14:creationId xmlns:p14="http://schemas.microsoft.com/office/powerpoint/2010/main" val="203196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2F4CB8E-9089-49E9-A5ED-63CBCBFCA115}"/>
              </a:ext>
            </a:extLst>
          </p:cNvPr>
          <p:cNvPicPr>
            <a:picLocks noChangeAspect="1"/>
          </p:cNvPicPr>
          <p:nvPr/>
        </p:nvPicPr>
        <p:blipFill>
          <a:blip r:embed="rId3"/>
          <a:stretch>
            <a:fillRect/>
          </a:stretch>
        </p:blipFill>
        <p:spPr>
          <a:xfrm>
            <a:off x="2665434" y="0"/>
            <a:ext cx="6411951" cy="6858000"/>
          </a:xfrm>
          <a:prstGeom prst="rect">
            <a:avLst/>
          </a:prstGeom>
        </p:spPr>
      </p:pic>
      <p:pic>
        <p:nvPicPr>
          <p:cNvPr id="8" name="图片 7">
            <a:extLst>
              <a:ext uri="{FF2B5EF4-FFF2-40B4-BE49-F238E27FC236}">
                <a16:creationId xmlns:a16="http://schemas.microsoft.com/office/drawing/2014/main" id="{174C797F-7582-4551-99A7-DD51078BB919}"/>
              </a:ext>
            </a:extLst>
          </p:cNvPr>
          <p:cNvPicPr>
            <a:picLocks noChangeAspect="1"/>
          </p:cNvPicPr>
          <p:nvPr/>
        </p:nvPicPr>
        <p:blipFill>
          <a:blip r:embed="rId4"/>
          <a:stretch>
            <a:fillRect/>
          </a:stretch>
        </p:blipFill>
        <p:spPr>
          <a:xfrm>
            <a:off x="9920380" y="1171848"/>
            <a:ext cx="2271620" cy="4514303"/>
          </a:xfrm>
          <a:prstGeom prst="rect">
            <a:avLst/>
          </a:prstGeom>
        </p:spPr>
      </p:pic>
      <p:sp>
        <p:nvSpPr>
          <p:cNvPr id="9" name="文本框 8">
            <a:extLst>
              <a:ext uri="{FF2B5EF4-FFF2-40B4-BE49-F238E27FC236}">
                <a16:creationId xmlns:a16="http://schemas.microsoft.com/office/drawing/2014/main" id="{75354B81-75C1-4459-AECF-4C9F02343651}"/>
              </a:ext>
            </a:extLst>
          </p:cNvPr>
          <p:cNvSpPr txBox="1"/>
          <p:nvPr/>
        </p:nvSpPr>
        <p:spPr>
          <a:xfrm>
            <a:off x="-1" y="0"/>
            <a:ext cx="3252143" cy="369332"/>
          </a:xfrm>
          <a:prstGeom prst="rect">
            <a:avLst/>
          </a:prstGeom>
          <a:noFill/>
        </p:spPr>
        <p:txBody>
          <a:bodyPr wrap="square" rtlCol="0">
            <a:spAutoFit/>
          </a:bodyPr>
          <a:lstStyle/>
          <a:p>
            <a:r>
              <a:rPr lang="zh-CN" altLang="en-US" dirty="0"/>
              <a:t>利用多尺度特征进行对象检测</a:t>
            </a:r>
          </a:p>
        </p:txBody>
      </p:sp>
      <p:sp>
        <p:nvSpPr>
          <p:cNvPr id="10" name="文本框 9">
            <a:extLst>
              <a:ext uri="{FF2B5EF4-FFF2-40B4-BE49-F238E27FC236}">
                <a16:creationId xmlns:a16="http://schemas.microsoft.com/office/drawing/2014/main" id="{13BCED83-5E0D-41BF-8B59-5DAD81DA6594}"/>
              </a:ext>
            </a:extLst>
          </p:cNvPr>
          <p:cNvSpPr txBox="1"/>
          <p:nvPr/>
        </p:nvSpPr>
        <p:spPr>
          <a:xfrm>
            <a:off x="1414151" y="2245896"/>
            <a:ext cx="1251283" cy="369332"/>
          </a:xfrm>
          <a:prstGeom prst="rect">
            <a:avLst/>
          </a:prstGeom>
          <a:noFill/>
        </p:spPr>
        <p:txBody>
          <a:bodyPr wrap="square" rtlCol="0">
            <a:spAutoFit/>
          </a:bodyPr>
          <a:lstStyle/>
          <a:p>
            <a:r>
              <a:rPr lang="en-US" altLang="zh-CN" dirty="0"/>
              <a:t>13</a:t>
            </a:r>
            <a:r>
              <a:rPr lang="zh-CN" altLang="en-US" dirty="0"/>
              <a:t>*</a:t>
            </a:r>
            <a:r>
              <a:rPr lang="en-US" altLang="zh-CN" dirty="0"/>
              <a:t>13</a:t>
            </a:r>
            <a:r>
              <a:rPr lang="zh-CN" altLang="en-US" dirty="0"/>
              <a:t>*</a:t>
            </a:r>
            <a:r>
              <a:rPr lang="en-US" altLang="zh-CN" dirty="0"/>
              <a:t>255</a:t>
            </a:r>
            <a:endParaRPr lang="zh-CN" altLang="en-US" dirty="0"/>
          </a:p>
        </p:txBody>
      </p:sp>
      <p:sp>
        <p:nvSpPr>
          <p:cNvPr id="11" name="文本框 10">
            <a:extLst>
              <a:ext uri="{FF2B5EF4-FFF2-40B4-BE49-F238E27FC236}">
                <a16:creationId xmlns:a16="http://schemas.microsoft.com/office/drawing/2014/main" id="{A656E255-F77A-43DA-A9E5-63C801429011}"/>
              </a:ext>
            </a:extLst>
          </p:cNvPr>
          <p:cNvSpPr txBox="1"/>
          <p:nvPr/>
        </p:nvSpPr>
        <p:spPr>
          <a:xfrm>
            <a:off x="1414150" y="4361357"/>
            <a:ext cx="1251283" cy="369332"/>
          </a:xfrm>
          <a:prstGeom prst="rect">
            <a:avLst/>
          </a:prstGeom>
          <a:noFill/>
        </p:spPr>
        <p:txBody>
          <a:bodyPr wrap="square" rtlCol="0">
            <a:spAutoFit/>
          </a:bodyPr>
          <a:lstStyle/>
          <a:p>
            <a:r>
              <a:rPr lang="en-US" altLang="zh-CN" dirty="0"/>
              <a:t>26</a:t>
            </a:r>
            <a:r>
              <a:rPr lang="zh-CN" altLang="en-US" dirty="0"/>
              <a:t>*</a:t>
            </a:r>
            <a:r>
              <a:rPr lang="en-US" altLang="zh-CN" dirty="0"/>
              <a:t>26</a:t>
            </a:r>
            <a:r>
              <a:rPr lang="zh-CN" altLang="en-US" dirty="0"/>
              <a:t>*</a:t>
            </a:r>
            <a:r>
              <a:rPr lang="en-US" altLang="zh-CN" dirty="0"/>
              <a:t>255</a:t>
            </a:r>
            <a:endParaRPr lang="zh-CN" altLang="en-US" dirty="0"/>
          </a:p>
        </p:txBody>
      </p:sp>
      <p:sp>
        <p:nvSpPr>
          <p:cNvPr id="12" name="文本框 11">
            <a:extLst>
              <a:ext uri="{FF2B5EF4-FFF2-40B4-BE49-F238E27FC236}">
                <a16:creationId xmlns:a16="http://schemas.microsoft.com/office/drawing/2014/main" id="{7E87B9A7-E75B-403A-9278-C0FAF96C478E}"/>
              </a:ext>
            </a:extLst>
          </p:cNvPr>
          <p:cNvSpPr txBox="1"/>
          <p:nvPr/>
        </p:nvSpPr>
        <p:spPr>
          <a:xfrm>
            <a:off x="1414151" y="6476819"/>
            <a:ext cx="1251283" cy="369332"/>
          </a:xfrm>
          <a:prstGeom prst="rect">
            <a:avLst/>
          </a:prstGeom>
          <a:noFill/>
        </p:spPr>
        <p:txBody>
          <a:bodyPr wrap="square" rtlCol="0">
            <a:spAutoFit/>
          </a:bodyPr>
          <a:lstStyle/>
          <a:p>
            <a:r>
              <a:rPr lang="en-US" altLang="zh-CN" dirty="0"/>
              <a:t>52</a:t>
            </a:r>
            <a:r>
              <a:rPr lang="zh-CN" altLang="en-US" dirty="0"/>
              <a:t>*</a:t>
            </a:r>
            <a:r>
              <a:rPr lang="en-US" altLang="zh-CN" dirty="0"/>
              <a:t>52</a:t>
            </a:r>
            <a:r>
              <a:rPr lang="zh-CN" altLang="en-US" dirty="0"/>
              <a:t>*</a:t>
            </a:r>
            <a:r>
              <a:rPr lang="en-US" altLang="zh-CN" dirty="0"/>
              <a:t>255</a:t>
            </a:r>
            <a:endParaRPr lang="zh-CN" altLang="en-US" dirty="0"/>
          </a:p>
        </p:txBody>
      </p:sp>
      <p:sp>
        <p:nvSpPr>
          <p:cNvPr id="2" name="文本框 1">
            <a:extLst>
              <a:ext uri="{FF2B5EF4-FFF2-40B4-BE49-F238E27FC236}">
                <a16:creationId xmlns:a16="http://schemas.microsoft.com/office/drawing/2014/main" id="{5840FB28-5D0D-4361-B7A7-8EB2C4665BFA}"/>
              </a:ext>
            </a:extLst>
          </p:cNvPr>
          <p:cNvSpPr txBox="1"/>
          <p:nvPr/>
        </p:nvSpPr>
        <p:spPr>
          <a:xfrm>
            <a:off x="6641428" y="1908648"/>
            <a:ext cx="1604212" cy="369332"/>
          </a:xfrm>
          <a:prstGeom prst="rect">
            <a:avLst/>
          </a:prstGeom>
          <a:noFill/>
        </p:spPr>
        <p:txBody>
          <a:bodyPr wrap="square" rtlCol="0">
            <a:spAutoFit/>
          </a:bodyPr>
          <a:lstStyle/>
          <a:p>
            <a:r>
              <a:rPr lang="en-US" altLang="zh-CN" dirty="0"/>
              <a:t>13</a:t>
            </a:r>
            <a:r>
              <a:rPr lang="zh-CN" altLang="en-US" dirty="0"/>
              <a:t>*</a:t>
            </a:r>
            <a:r>
              <a:rPr lang="en-US" altLang="zh-CN" dirty="0"/>
              <a:t>13</a:t>
            </a:r>
            <a:r>
              <a:rPr lang="zh-CN" altLang="en-US" dirty="0"/>
              <a:t>*</a:t>
            </a:r>
            <a:r>
              <a:rPr lang="en-US" altLang="zh-CN" dirty="0"/>
              <a:t>1024</a:t>
            </a:r>
            <a:endParaRPr lang="zh-CN" altLang="en-US" dirty="0"/>
          </a:p>
        </p:txBody>
      </p:sp>
      <p:sp>
        <p:nvSpPr>
          <p:cNvPr id="13" name="文本框 12">
            <a:extLst>
              <a:ext uri="{FF2B5EF4-FFF2-40B4-BE49-F238E27FC236}">
                <a16:creationId xmlns:a16="http://schemas.microsoft.com/office/drawing/2014/main" id="{36E98342-43C5-4A00-BB24-E17998D54DB6}"/>
              </a:ext>
            </a:extLst>
          </p:cNvPr>
          <p:cNvSpPr txBox="1"/>
          <p:nvPr/>
        </p:nvSpPr>
        <p:spPr>
          <a:xfrm>
            <a:off x="6653849" y="2576728"/>
            <a:ext cx="1331495" cy="369332"/>
          </a:xfrm>
          <a:prstGeom prst="rect">
            <a:avLst/>
          </a:prstGeom>
          <a:noFill/>
        </p:spPr>
        <p:txBody>
          <a:bodyPr wrap="square" rtlCol="0">
            <a:spAutoFit/>
          </a:bodyPr>
          <a:lstStyle/>
          <a:p>
            <a:r>
              <a:rPr lang="en-US" altLang="zh-CN" dirty="0"/>
              <a:t>13</a:t>
            </a:r>
            <a:r>
              <a:rPr lang="zh-CN" altLang="en-US" dirty="0"/>
              <a:t>*</a:t>
            </a:r>
            <a:r>
              <a:rPr lang="en-US" altLang="zh-CN" dirty="0"/>
              <a:t>13</a:t>
            </a:r>
            <a:r>
              <a:rPr lang="zh-CN" altLang="en-US" dirty="0"/>
              <a:t>*</a:t>
            </a:r>
            <a:r>
              <a:rPr lang="en-US" altLang="zh-CN" dirty="0"/>
              <a:t>512</a:t>
            </a:r>
            <a:endParaRPr lang="zh-CN" altLang="en-US" dirty="0"/>
          </a:p>
        </p:txBody>
      </p:sp>
      <p:sp>
        <p:nvSpPr>
          <p:cNvPr id="14" name="文本框 13">
            <a:extLst>
              <a:ext uri="{FF2B5EF4-FFF2-40B4-BE49-F238E27FC236}">
                <a16:creationId xmlns:a16="http://schemas.microsoft.com/office/drawing/2014/main" id="{70F1F235-93B4-4917-B884-707E68CE1C5B}"/>
              </a:ext>
            </a:extLst>
          </p:cNvPr>
          <p:cNvSpPr txBox="1"/>
          <p:nvPr/>
        </p:nvSpPr>
        <p:spPr>
          <a:xfrm>
            <a:off x="3252142" y="1908648"/>
            <a:ext cx="1604212" cy="369332"/>
          </a:xfrm>
          <a:prstGeom prst="rect">
            <a:avLst/>
          </a:prstGeom>
          <a:noFill/>
        </p:spPr>
        <p:txBody>
          <a:bodyPr wrap="square" rtlCol="0">
            <a:spAutoFit/>
          </a:bodyPr>
          <a:lstStyle/>
          <a:p>
            <a:r>
              <a:rPr lang="en-US" altLang="zh-CN" dirty="0"/>
              <a:t>13</a:t>
            </a:r>
            <a:r>
              <a:rPr lang="zh-CN" altLang="en-US" dirty="0"/>
              <a:t>*</a:t>
            </a:r>
            <a:r>
              <a:rPr lang="en-US" altLang="zh-CN" dirty="0"/>
              <a:t>13</a:t>
            </a:r>
            <a:r>
              <a:rPr lang="zh-CN" altLang="en-US" dirty="0"/>
              <a:t>*</a:t>
            </a:r>
            <a:r>
              <a:rPr lang="en-US" altLang="zh-CN" dirty="0"/>
              <a:t>1024</a:t>
            </a:r>
            <a:endParaRPr lang="zh-CN" altLang="en-US" dirty="0"/>
          </a:p>
        </p:txBody>
      </p:sp>
      <p:sp>
        <p:nvSpPr>
          <p:cNvPr id="15" name="文本框 14">
            <a:extLst>
              <a:ext uri="{FF2B5EF4-FFF2-40B4-BE49-F238E27FC236}">
                <a16:creationId xmlns:a16="http://schemas.microsoft.com/office/drawing/2014/main" id="{6A89817F-33CD-4A6F-B13E-3882E14F9009}"/>
              </a:ext>
            </a:extLst>
          </p:cNvPr>
          <p:cNvSpPr txBox="1"/>
          <p:nvPr/>
        </p:nvSpPr>
        <p:spPr>
          <a:xfrm>
            <a:off x="6641429" y="3072611"/>
            <a:ext cx="1331495" cy="369332"/>
          </a:xfrm>
          <a:prstGeom prst="rect">
            <a:avLst/>
          </a:prstGeom>
          <a:noFill/>
        </p:spPr>
        <p:txBody>
          <a:bodyPr wrap="square" rtlCol="0">
            <a:spAutoFit/>
          </a:bodyPr>
          <a:lstStyle/>
          <a:p>
            <a:r>
              <a:rPr lang="en-US" altLang="zh-CN" dirty="0"/>
              <a:t>13</a:t>
            </a:r>
            <a:r>
              <a:rPr lang="zh-CN" altLang="en-US" dirty="0"/>
              <a:t>*</a:t>
            </a:r>
            <a:r>
              <a:rPr lang="en-US" altLang="zh-CN" dirty="0"/>
              <a:t>13</a:t>
            </a:r>
            <a:r>
              <a:rPr lang="zh-CN" altLang="en-US" dirty="0"/>
              <a:t>*</a:t>
            </a:r>
            <a:r>
              <a:rPr lang="en-US" altLang="zh-CN" dirty="0"/>
              <a:t>256</a:t>
            </a:r>
            <a:endParaRPr lang="zh-CN" altLang="en-US" dirty="0"/>
          </a:p>
        </p:txBody>
      </p:sp>
      <p:sp>
        <p:nvSpPr>
          <p:cNvPr id="16" name="文本框 15">
            <a:extLst>
              <a:ext uri="{FF2B5EF4-FFF2-40B4-BE49-F238E27FC236}">
                <a16:creationId xmlns:a16="http://schemas.microsoft.com/office/drawing/2014/main" id="{8A51E608-8D9A-4229-A9E7-E9C465E4159B}"/>
              </a:ext>
            </a:extLst>
          </p:cNvPr>
          <p:cNvSpPr txBox="1"/>
          <p:nvPr/>
        </p:nvSpPr>
        <p:spPr>
          <a:xfrm>
            <a:off x="6641428" y="3594891"/>
            <a:ext cx="1331495" cy="369332"/>
          </a:xfrm>
          <a:prstGeom prst="rect">
            <a:avLst/>
          </a:prstGeom>
          <a:noFill/>
        </p:spPr>
        <p:txBody>
          <a:bodyPr wrap="square" rtlCol="0">
            <a:spAutoFit/>
          </a:bodyPr>
          <a:lstStyle/>
          <a:p>
            <a:r>
              <a:rPr lang="en-US" altLang="zh-CN" dirty="0"/>
              <a:t>26</a:t>
            </a:r>
            <a:r>
              <a:rPr lang="zh-CN" altLang="en-US" dirty="0"/>
              <a:t>*</a:t>
            </a:r>
            <a:r>
              <a:rPr lang="en-US" altLang="zh-CN" dirty="0"/>
              <a:t>26</a:t>
            </a:r>
            <a:r>
              <a:rPr lang="zh-CN" altLang="en-US" dirty="0"/>
              <a:t>*</a:t>
            </a:r>
            <a:r>
              <a:rPr lang="en-US" altLang="zh-CN" dirty="0"/>
              <a:t>256</a:t>
            </a:r>
            <a:endParaRPr lang="zh-CN" altLang="en-US" dirty="0"/>
          </a:p>
        </p:txBody>
      </p:sp>
      <p:sp>
        <p:nvSpPr>
          <p:cNvPr id="17" name="文本框 16">
            <a:extLst>
              <a:ext uri="{FF2B5EF4-FFF2-40B4-BE49-F238E27FC236}">
                <a16:creationId xmlns:a16="http://schemas.microsoft.com/office/drawing/2014/main" id="{5D13DD7E-751A-4A25-86C4-7C78469C3EFF}"/>
              </a:ext>
            </a:extLst>
          </p:cNvPr>
          <p:cNvSpPr txBox="1"/>
          <p:nvPr/>
        </p:nvSpPr>
        <p:spPr>
          <a:xfrm>
            <a:off x="6653848" y="4050087"/>
            <a:ext cx="1331495" cy="369332"/>
          </a:xfrm>
          <a:prstGeom prst="rect">
            <a:avLst/>
          </a:prstGeom>
          <a:noFill/>
        </p:spPr>
        <p:txBody>
          <a:bodyPr wrap="square" rtlCol="0">
            <a:spAutoFit/>
          </a:bodyPr>
          <a:lstStyle/>
          <a:p>
            <a:r>
              <a:rPr lang="en-US" altLang="zh-CN" dirty="0"/>
              <a:t>26</a:t>
            </a:r>
            <a:r>
              <a:rPr lang="zh-CN" altLang="en-US" dirty="0"/>
              <a:t>*</a:t>
            </a:r>
            <a:r>
              <a:rPr lang="en-US" altLang="zh-CN" dirty="0"/>
              <a:t>26</a:t>
            </a:r>
            <a:r>
              <a:rPr lang="zh-CN" altLang="en-US" dirty="0"/>
              <a:t>*</a:t>
            </a:r>
            <a:r>
              <a:rPr lang="en-US" altLang="zh-CN" dirty="0"/>
              <a:t>768</a:t>
            </a:r>
            <a:endParaRPr lang="zh-CN" altLang="en-US" dirty="0"/>
          </a:p>
        </p:txBody>
      </p:sp>
      <p:sp>
        <p:nvSpPr>
          <p:cNvPr id="18" name="文本框 17">
            <a:extLst>
              <a:ext uri="{FF2B5EF4-FFF2-40B4-BE49-F238E27FC236}">
                <a16:creationId xmlns:a16="http://schemas.microsoft.com/office/drawing/2014/main" id="{901BFCCF-6646-42C7-9DBC-659E7C22D875}"/>
              </a:ext>
            </a:extLst>
          </p:cNvPr>
          <p:cNvSpPr txBox="1"/>
          <p:nvPr/>
        </p:nvSpPr>
        <p:spPr>
          <a:xfrm>
            <a:off x="7776748" y="1166973"/>
            <a:ext cx="1331495" cy="369332"/>
          </a:xfrm>
          <a:prstGeom prst="rect">
            <a:avLst/>
          </a:prstGeom>
          <a:noFill/>
        </p:spPr>
        <p:txBody>
          <a:bodyPr wrap="square" rtlCol="0">
            <a:spAutoFit/>
          </a:bodyPr>
          <a:lstStyle/>
          <a:p>
            <a:r>
              <a:rPr lang="en-US" altLang="zh-CN" dirty="0"/>
              <a:t>26</a:t>
            </a:r>
            <a:r>
              <a:rPr lang="zh-CN" altLang="en-US" dirty="0"/>
              <a:t>*</a:t>
            </a:r>
            <a:r>
              <a:rPr lang="en-US" altLang="zh-CN" dirty="0"/>
              <a:t>26</a:t>
            </a:r>
            <a:r>
              <a:rPr lang="zh-CN" altLang="en-US" dirty="0"/>
              <a:t>*</a:t>
            </a:r>
            <a:r>
              <a:rPr lang="en-US" altLang="zh-CN" dirty="0"/>
              <a:t>512</a:t>
            </a:r>
            <a:endParaRPr lang="zh-CN" altLang="en-US" dirty="0"/>
          </a:p>
        </p:txBody>
      </p:sp>
      <p:sp>
        <p:nvSpPr>
          <p:cNvPr id="19" name="文本框 18">
            <a:extLst>
              <a:ext uri="{FF2B5EF4-FFF2-40B4-BE49-F238E27FC236}">
                <a16:creationId xmlns:a16="http://schemas.microsoft.com/office/drawing/2014/main" id="{FADF2007-93EA-4F18-B2AC-5F4EF5530D78}"/>
              </a:ext>
            </a:extLst>
          </p:cNvPr>
          <p:cNvSpPr txBox="1"/>
          <p:nvPr/>
        </p:nvSpPr>
        <p:spPr>
          <a:xfrm>
            <a:off x="7776748" y="430587"/>
            <a:ext cx="1331495" cy="369332"/>
          </a:xfrm>
          <a:prstGeom prst="rect">
            <a:avLst/>
          </a:prstGeom>
          <a:noFill/>
        </p:spPr>
        <p:txBody>
          <a:bodyPr wrap="square" rtlCol="0">
            <a:spAutoFit/>
          </a:bodyPr>
          <a:lstStyle/>
          <a:p>
            <a:r>
              <a:rPr lang="en-US" altLang="zh-CN" dirty="0"/>
              <a:t>52</a:t>
            </a:r>
            <a:r>
              <a:rPr lang="zh-CN" altLang="en-US" dirty="0"/>
              <a:t>*</a:t>
            </a:r>
            <a:r>
              <a:rPr lang="en-US" altLang="zh-CN" dirty="0"/>
              <a:t>52</a:t>
            </a:r>
            <a:r>
              <a:rPr lang="zh-CN" altLang="en-US" dirty="0"/>
              <a:t>*</a:t>
            </a:r>
            <a:r>
              <a:rPr lang="en-US" altLang="zh-CN" dirty="0"/>
              <a:t>256</a:t>
            </a:r>
            <a:endParaRPr lang="zh-CN" altLang="en-US" dirty="0"/>
          </a:p>
        </p:txBody>
      </p:sp>
      <p:sp>
        <p:nvSpPr>
          <p:cNvPr id="20" name="文本框 19">
            <a:extLst>
              <a:ext uri="{FF2B5EF4-FFF2-40B4-BE49-F238E27FC236}">
                <a16:creationId xmlns:a16="http://schemas.microsoft.com/office/drawing/2014/main" id="{2F1EB2A4-1A38-4185-A7CB-3A47937BD9C5}"/>
              </a:ext>
            </a:extLst>
          </p:cNvPr>
          <p:cNvSpPr txBox="1"/>
          <p:nvPr/>
        </p:nvSpPr>
        <p:spPr>
          <a:xfrm>
            <a:off x="6641428" y="4646198"/>
            <a:ext cx="1331495" cy="369332"/>
          </a:xfrm>
          <a:prstGeom prst="rect">
            <a:avLst/>
          </a:prstGeom>
          <a:noFill/>
        </p:spPr>
        <p:txBody>
          <a:bodyPr wrap="square" rtlCol="0">
            <a:spAutoFit/>
          </a:bodyPr>
          <a:lstStyle/>
          <a:p>
            <a:r>
              <a:rPr lang="en-US" altLang="zh-CN" dirty="0"/>
              <a:t>26</a:t>
            </a:r>
            <a:r>
              <a:rPr lang="zh-CN" altLang="en-US" dirty="0"/>
              <a:t>*</a:t>
            </a:r>
            <a:r>
              <a:rPr lang="en-US" altLang="zh-CN" dirty="0"/>
              <a:t>26</a:t>
            </a:r>
            <a:r>
              <a:rPr lang="zh-CN" altLang="en-US" dirty="0"/>
              <a:t>*</a:t>
            </a:r>
            <a:r>
              <a:rPr lang="en-US" altLang="zh-CN" dirty="0"/>
              <a:t>256</a:t>
            </a:r>
            <a:endParaRPr lang="zh-CN" altLang="en-US" dirty="0"/>
          </a:p>
        </p:txBody>
      </p:sp>
      <p:sp>
        <p:nvSpPr>
          <p:cNvPr id="21" name="文本框 20">
            <a:extLst>
              <a:ext uri="{FF2B5EF4-FFF2-40B4-BE49-F238E27FC236}">
                <a16:creationId xmlns:a16="http://schemas.microsoft.com/office/drawing/2014/main" id="{C957AE24-3A00-4153-9F9A-D106C18639D2}"/>
              </a:ext>
            </a:extLst>
          </p:cNvPr>
          <p:cNvSpPr txBox="1"/>
          <p:nvPr/>
        </p:nvSpPr>
        <p:spPr>
          <a:xfrm>
            <a:off x="3299477" y="4048064"/>
            <a:ext cx="1331495" cy="369332"/>
          </a:xfrm>
          <a:prstGeom prst="rect">
            <a:avLst/>
          </a:prstGeom>
          <a:noFill/>
        </p:spPr>
        <p:txBody>
          <a:bodyPr wrap="square" rtlCol="0">
            <a:spAutoFit/>
          </a:bodyPr>
          <a:lstStyle/>
          <a:p>
            <a:r>
              <a:rPr lang="en-US" altLang="zh-CN" dirty="0"/>
              <a:t>26</a:t>
            </a:r>
            <a:r>
              <a:rPr lang="zh-CN" altLang="en-US" dirty="0"/>
              <a:t>*</a:t>
            </a:r>
            <a:r>
              <a:rPr lang="en-US" altLang="zh-CN" dirty="0"/>
              <a:t>26</a:t>
            </a:r>
            <a:r>
              <a:rPr lang="zh-CN" altLang="en-US" dirty="0"/>
              <a:t>*</a:t>
            </a:r>
            <a:r>
              <a:rPr lang="en-US" altLang="zh-CN" dirty="0"/>
              <a:t>512</a:t>
            </a:r>
            <a:endParaRPr lang="zh-CN" altLang="en-US" dirty="0"/>
          </a:p>
        </p:txBody>
      </p:sp>
      <p:sp>
        <p:nvSpPr>
          <p:cNvPr id="22" name="文本框 21">
            <a:extLst>
              <a:ext uri="{FF2B5EF4-FFF2-40B4-BE49-F238E27FC236}">
                <a16:creationId xmlns:a16="http://schemas.microsoft.com/office/drawing/2014/main" id="{9DB3D641-E820-4256-9353-C67143BF1388}"/>
              </a:ext>
            </a:extLst>
          </p:cNvPr>
          <p:cNvSpPr txBox="1"/>
          <p:nvPr/>
        </p:nvSpPr>
        <p:spPr>
          <a:xfrm>
            <a:off x="6653849" y="5199870"/>
            <a:ext cx="1331495" cy="369332"/>
          </a:xfrm>
          <a:prstGeom prst="rect">
            <a:avLst/>
          </a:prstGeom>
          <a:noFill/>
        </p:spPr>
        <p:txBody>
          <a:bodyPr wrap="square" rtlCol="0">
            <a:spAutoFit/>
          </a:bodyPr>
          <a:lstStyle/>
          <a:p>
            <a:r>
              <a:rPr lang="en-US" altLang="zh-CN" dirty="0"/>
              <a:t>26</a:t>
            </a:r>
            <a:r>
              <a:rPr lang="zh-CN" altLang="en-US" dirty="0"/>
              <a:t>*</a:t>
            </a:r>
            <a:r>
              <a:rPr lang="en-US" altLang="zh-CN" dirty="0"/>
              <a:t>26</a:t>
            </a:r>
            <a:r>
              <a:rPr lang="zh-CN" altLang="en-US" dirty="0"/>
              <a:t>*</a:t>
            </a:r>
            <a:r>
              <a:rPr lang="en-US" altLang="zh-CN" dirty="0"/>
              <a:t>128</a:t>
            </a:r>
            <a:endParaRPr lang="zh-CN" altLang="en-US" dirty="0"/>
          </a:p>
        </p:txBody>
      </p:sp>
      <p:sp>
        <p:nvSpPr>
          <p:cNvPr id="23" name="文本框 22">
            <a:extLst>
              <a:ext uri="{FF2B5EF4-FFF2-40B4-BE49-F238E27FC236}">
                <a16:creationId xmlns:a16="http://schemas.microsoft.com/office/drawing/2014/main" id="{54726E4E-A8EB-40BF-8EEF-84BE2A3EA022}"/>
              </a:ext>
            </a:extLst>
          </p:cNvPr>
          <p:cNvSpPr txBox="1"/>
          <p:nvPr/>
        </p:nvSpPr>
        <p:spPr>
          <a:xfrm>
            <a:off x="6653849" y="5666878"/>
            <a:ext cx="1331495" cy="369332"/>
          </a:xfrm>
          <a:prstGeom prst="rect">
            <a:avLst/>
          </a:prstGeom>
          <a:noFill/>
        </p:spPr>
        <p:txBody>
          <a:bodyPr wrap="square" rtlCol="0">
            <a:spAutoFit/>
          </a:bodyPr>
          <a:lstStyle/>
          <a:p>
            <a:r>
              <a:rPr lang="en-US" altLang="zh-CN" dirty="0"/>
              <a:t>52</a:t>
            </a:r>
            <a:r>
              <a:rPr lang="zh-CN" altLang="en-US" dirty="0"/>
              <a:t>*</a:t>
            </a:r>
            <a:r>
              <a:rPr lang="en-US" altLang="zh-CN" dirty="0"/>
              <a:t>52</a:t>
            </a:r>
            <a:r>
              <a:rPr lang="zh-CN" altLang="en-US" dirty="0"/>
              <a:t>*</a:t>
            </a:r>
            <a:r>
              <a:rPr lang="en-US" altLang="zh-CN" dirty="0"/>
              <a:t>128</a:t>
            </a:r>
            <a:endParaRPr lang="zh-CN" altLang="en-US" dirty="0"/>
          </a:p>
        </p:txBody>
      </p:sp>
      <p:sp>
        <p:nvSpPr>
          <p:cNvPr id="24" name="文本框 23">
            <a:extLst>
              <a:ext uri="{FF2B5EF4-FFF2-40B4-BE49-F238E27FC236}">
                <a16:creationId xmlns:a16="http://schemas.microsoft.com/office/drawing/2014/main" id="{848AA9E2-BDD7-492C-ADB4-F9C2319132C8}"/>
              </a:ext>
            </a:extLst>
          </p:cNvPr>
          <p:cNvSpPr txBox="1"/>
          <p:nvPr/>
        </p:nvSpPr>
        <p:spPr>
          <a:xfrm>
            <a:off x="6666220" y="6159808"/>
            <a:ext cx="1331495" cy="369332"/>
          </a:xfrm>
          <a:prstGeom prst="rect">
            <a:avLst/>
          </a:prstGeom>
          <a:noFill/>
        </p:spPr>
        <p:txBody>
          <a:bodyPr wrap="square" rtlCol="0">
            <a:spAutoFit/>
          </a:bodyPr>
          <a:lstStyle/>
          <a:p>
            <a:r>
              <a:rPr lang="en-US" altLang="zh-CN" dirty="0"/>
              <a:t>52</a:t>
            </a:r>
            <a:r>
              <a:rPr lang="zh-CN" altLang="en-US" dirty="0"/>
              <a:t>*</a:t>
            </a:r>
            <a:r>
              <a:rPr lang="en-US" altLang="zh-CN" dirty="0"/>
              <a:t>52</a:t>
            </a:r>
            <a:r>
              <a:rPr lang="zh-CN" altLang="en-US" dirty="0"/>
              <a:t>*</a:t>
            </a:r>
            <a:r>
              <a:rPr lang="en-US" altLang="zh-CN" dirty="0"/>
              <a:t>384</a:t>
            </a:r>
            <a:endParaRPr lang="zh-CN" altLang="en-US" dirty="0"/>
          </a:p>
        </p:txBody>
      </p:sp>
      <p:sp>
        <p:nvSpPr>
          <p:cNvPr id="25" name="文本框 24">
            <a:extLst>
              <a:ext uri="{FF2B5EF4-FFF2-40B4-BE49-F238E27FC236}">
                <a16:creationId xmlns:a16="http://schemas.microsoft.com/office/drawing/2014/main" id="{7F71F1F1-02CC-45A3-B606-28514674227A}"/>
              </a:ext>
            </a:extLst>
          </p:cNvPr>
          <p:cNvSpPr txBox="1"/>
          <p:nvPr/>
        </p:nvSpPr>
        <p:spPr>
          <a:xfrm>
            <a:off x="4621347" y="6107487"/>
            <a:ext cx="1331495" cy="369332"/>
          </a:xfrm>
          <a:prstGeom prst="rect">
            <a:avLst/>
          </a:prstGeom>
          <a:noFill/>
        </p:spPr>
        <p:txBody>
          <a:bodyPr wrap="square" rtlCol="0">
            <a:spAutoFit/>
          </a:bodyPr>
          <a:lstStyle/>
          <a:p>
            <a:r>
              <a:rPr lang="en-US" altLang="zh-CN" dirty="0"/>
              <a:t>52</a:t>
            </a:r>
            <a:r>
              <a:rPr lang="zh-CN" altLang="en-US" dirty="0"/>
              <a:t>*</a:t>
            </a:r>
            <a:r>
              <a:rPr lang="en-US" altLang="zh-CN" dirty="0"/>
              <a:t>52</a:t>
            </a:r>
            <a:r>
              <a:rPr lang="zh-CN" altLang="en-US" dirty="0"/>
              <a:t>*</a:t>
            </a:r>
            <a:r>
              <a:rPr lang="en-US" altLang="zh-CN" dirty="0"/>
              <a:t>128</a:t>
            </a:r>
            <a:endParaRPr lang="zh-CN" altLang="en-US" dirty="0"/>
          </a:p>
        </p:txBody>
      </p:sp>
      <p:sp>
        <p:nvSpPr>
          <p:cNvPr id="26" name="文本框 25">
            <a:extLst>
              <a:ext uri="{FF2B5EF4-FFF2-40B4-BE49-F238E27FC236}">
                <a16:creationId xmlns:a16="http://schemas.microsoft.com/office/drawing/2014/main" id="{FC4827E6-D25A-4F3E-BEFF-D8C4CD4844E2}"/>
              </a:ext>
            </a:extLst>
          </p:cNvPr>
          <p:cNvSpPr txBox="1"/>
          <p:nvPr/>
        </p:nvSpPr>
        <p:spPr>
          <a:xfrm>
            <a:off x="3329958" y="6107487"/>
            <a:ext cx="1331495" cy="369332"/>
          </a:xfrm>
          <a:prstGeom prst="rect">
            <a:avLst/>
          </a:prstGeom>
          <a:noFill/>
        </p:spPr>
        <p:txBody>
          <a:bodyPr wrap="square" rtlCol="0">
            <a:spAutoFit/>
          </a:bodyPr>
          <a:lstStyle/>
          <a:p>
            <a:r>
              <a:rPr lang="en-US" altLang="zh-CN" dirty="0"/>
              <a:t>52</a:t>
            </a:r>
            <a:r>
              <a:rPr lang="zh-CN" altLang="en-US" dirty="0"/>
              <a:t>*</a:t>
            </a:r>
            <a:r>
              <a:rPr lang="en-US" altLang="zh-CN" dirty="0"/>
              <a:t>52</a:t>
            </a:r>
            <a:r>
              <a:rPr lang="zh-CN" altLang="en-US" dirty="0"/>
              <a:t>*</a:t>
            </a:r>
            <a:r>
              <a:rPr lang="en-US" altLang="zh-CN" dirty="0"/>
              <a:t>256</a:t>
            </a:r>
            <a:endParaRPr lang="zh-CN" altLang="en-US" dirty="0"/>
          </a:p>
        </p:txBody>
      </p:sp>
      <p:sp>
        <p:nvSpPr>
          <p:cNvPr id="27" name="文本框 26">
            <a:extLst>
              <a:ext uri="{FF2B5EF4-FFF2-40B4-BE49-F238E27FC236}">
                <a16:creationId xmlns:a16="http://schemas.microsoft.com/office/drawing/2014/main" id="{6895E6D3-1D8A-48CA-B154-BE1AA18B2482}"/>
              </a:ext>
            </a:extLst>
          </p:cNvPr>
          <p:cNvSpPr txBox="1"/>
          <p:nvPr/>
        </p:nvSpPr>
        <p:spPr>
          <a:xfrm>
            <a:off x="4615952" y="4048064"/>
            <a:ext cx="1331495" cy="369332"/>
          </a:xfrm>
          <a:prstGeom prst="rect">
            <a:avLst/>
          </a:prstGeom>
          <a:noFill/>
        </p:spPr>
        <p:txBody>
          <a:bodyPr wrap="square" rtlCol="0">
            <a:spAutoFit/>
          </a:bodyPr>
          <a:lstStyle/>
          <a:p>
            <a:r>
              <a:rPr lang="en-US" altLang="zh-CN" dirty="0"/>
              <a:t>26</a:t>
            </a:r>
            <a:r>
              <a:rPr lang="zh-CN" altLang="en-US" dirty="0"/>
              <a:t>*</a:t>
            </a:r>
            <a:r>
              <a:rPr lang="en-US" altLang="zh-CN" dirty="0"/>
              <a:t>26</a:t>
            </a:r>
            <a:r>
              <a:rPr lang="zh-CN" altLang="en-US" dirty="0"/>
              <a:t>*</a:t>
            </a:r>
            <a:r>
              <a:rPr lang="en-US" altLang="zh-CN" dirty="0"/>
              <a:t>256</a:t>
            </a:r>
            <a:endParaRPr lang="zh-CN" altLang="en-US" dirty="0"/>
          </a:p>
        </p:txBody>
      </p:sp>
      <p:sp>
        <p:nvSpPr>
          <p:cNvPr id="28" name="文本框 27">
            <a:extLst>
              <a:ext uri="{FF2B5EF4-FFF2-40B4-BE49-F238E27FC236}">
                <a16:creationId xmlns:a16="http://schemas.microsoft.com/office/drawing/2014/main" id="{341AF0E0-1512-49CE-B335-D89F89F03308}"/>
              </a:ext>
            </a:extLst>
          </p:cNvPr>
          <p:cNvSpPr txBox="1"/>
          <p:nvPr/>
        </p:nvSpPr>
        <p:spPr>
          <a:xfrm>
            <a:off x="4580019" y="1909378"/>
            <a:ext cx="1331495" cy="369332"/>
          </a:xfrm>
          <a:prstGeom prst="rect">
            <a:avLst/>
          </a:prstGeom>
          <a:noFill/>
        </p:spPr>
        <p:txBody>
          <a:bodyPr wrap="square" rtlCol="0">
            <a:spAutoFit/>
          </a:bodyPr>
          <a:lstStyle/>
          <a:p>
            <a:r>
              <a:rPr lang="en-US" altLang="zh-CN" dirty="0"/>
              <a:t>13</a:t>
            </a:r>
            <a:r>
              <a:rPr lang="zh-CN" altLang="en-US" dirty="0"/>
              <a:t>*</a:t>
            </a:r>
            <a:r>
              <a:rPr lang="en-US" altLang="zh-CN" dirty="0"/>
              <a:t>13</a:t>
            </a:r>
            <a:r>
              <a:rPr lang="zh-CN" altLang="en-US" dirty="0"/>
              <a:t>*</a:t>
            </a:r>
            <a:r>
              <a:rPr lang="en-US" altLang="zh-CN" dirty="0"/>
              <a:t>512</a:t>
            </a:r>
            <a:endParaRPr lang="zh-CN" altLang="en-US" dirty="0"/>
          </a:p>
        </p:txBody>
      </p:sp>
    </p:spTree>
    <p:extLst>
      <p:ext uri="{BB962C8B-B14F-4D97-AF65-F5344CB8AC3E}">
        <p14:creationId xmlns:p14="http://schemas.microsoft.com/office/powerpoint/2010/main" val="206679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7E49F92-69E6-4849-B0E2-09E974CE2E5B}"/>
              </a:ext>
            </a:extLst>
          </p:cNvPr>
          <p:cNvPicPr>
            <a:picLocks noChangeAspect="1"/>
          </p:cNvPicPr>
          <p:nvPr/>
        </p:nvPicPr>
        <p:blipFill>
          <a:blip r:embed="rId3"/>
          <a:stretch>
            <a:fillRect/>
          </a:stretch>
        </p:blipFill>
        <p:spPr>
          <a:xfrm>
            <a:off x="-71672" y="2548787"/>
            <a:ext cx="4397457" cy="4293169"/>
          </a:xfrm>
          <a:prstGeom prst="rect">
            <a:avLst/>
          </a:prstGeom>
        </p:spPr>
      </p:pic>
      <p:pic>
        <p:nvPicPr>
          <p:cNvPr id="6" name="图片 5">
            <a:extLst>
              <a:ext uri="{FF2B5EF4-FFF2-40B4-BE49-F238E27FC236}">
                <a16:creationId xmlns:a16="http://schemas.microsoft.com/office/drawing/2014/main" id="{986D2053-2C78-4136-B414-BEA770FC0EE7}"/>
              </a:ext>
            </a:extLst>
          </p:cNvPr>
          <p:cNvPicPr>
            <a:picLocks noChangeAspect="1"/>
          </p:cNvPicPr>
          <p:nvPr/>
        </p:nvPicPr>
        <p:blipFill>
          <a:blip r:embed="rId4"/>
          <a:stretch>
            <a:fillRect/>
          </a:stretch>
        </p:blipFill>
        <p:spPr>
          <a:xfrm>
            <a:off x="3949415" y="2564831"/>
            <a:ext cx="4293169" cy="4293169"/>
          </a:xfrm>
          <a:prstGeom prst="rect">
            <a:avLst/>
          </a:prstGeom>
        </p:spPr>
      </p:pic>
      <p:sp>
        <p:nvSpPr>
          <p:cNvPr id="2" name="矩形 1">
            <a:extLst>
              <a:ext uri="{FF2B5EF4-FFF2-40B4-BE49-F238E27FC236}">
                <a16:creationId xmlns:a16="http://schemas.microsoft.com/office/drawing/2014/main" id="{84761399-3D0C-4762-9426-C606FC573C72}"/>
              </a:ext>
            </a:extLst>
          </p:cNvPr>
          <p:cNvSpPr/>
          <p:nvPr/>
        </p:nvSpPr>
        <p:spPr>
          <a:xfrm>
            <a:off x="0" y="0"/>
            <a:ext cx="877163" cy="369332"/>
          </a:xfrm>
          <a:prstGeom prst="rect">
            <a:avLst/>
          </a:prstGeom>
        </p:spPr>
        <p:txBody>
          <a:bodyPr wrap="none">
            <a:spAutoFit/>
          </a:bodyPr>
          <a:lstStyle/>
          <a:p>
            <a:r>
              <a:rPr lang="zh-CN" altLang="en-US" b="1" dirty="0">
                <a:solidFill>
                  <a:srgbClr val="000000"/>
                </a:solidFill>
                <a:latin typeface="Verdana" panose="020B0604030504040204" pitchFamily="34" charset="0"/>
              </a:rPr>
              <a:t>先验框</a:t>
            </a:r>
            <a:endParaRPr lang="zh-CN" altLang="en-US" dirty="0"/>
          </a:p>
        </p:txBody>
      </p:sp>
      <p:graphicFrame>
        <p:nvGraphicFramePr>
          <p:cNvPr id="4" name="表格 3">
            <a:extLst>
              <a:ext uri="{FF2B5EF4-FFF2-40B4-BE49-F238E27FC236}">
                <a16:creationId xmlns:a16="http://schemas.microsoft.com/office/drawing/2014/main" id="{BDA38632-E638-47DC-BB13-271E91C3EE56}"/>
              </a:ext>
            </a:extLst>
          </p:cNvPr>
          <p:cNvGraphicFramePr>
            <a:graphicFrameLocks noGrp="1"/>
          </p:cNvGraphicFramePr>
          <p:nvPr>
            <p:extLst>
              <p:ext uri="{D42A27DB-BD31-4B8C-83A1-F6EECF244321}">
                <p14:modId xmlns:p14="http://schemas.microsoft.com/office/powerpoint/2010/main" val="2336962691"/>
              </p:ext>
            </p:extLst>
          </p:nvPr>
        </p:nvGraphicFramePr>
        <p:xfrm>
          <a:off x="721895" y="891397"/>
          <a:ext cx="10748210" cy="1112520"/>
        </p:xfrm>
        <a:graphic>
          <a:graphicData uri="http://schemas.openxmlformats.org/drawingml/2006/table">
            <a:tbl>
              <a:tblPr firstRow="1" bandRow="1">
                <a:tableStyleId>{5C22544A-7EE6-4342-B048-85BDC9FD1C3A}</a:tableStyleId>
              </a:tblPr>
              <a:tblGrid>
                <a:gridCol w="893056">
                  <a:extLst>
                    <a:ext uri="{9D8B030D-6E8A-4147-A177-3AD203B41FA5}">
                      <a16:colId xmlns:a16="http://schemas.microsoft.com/office/drawing/2014/main" val="3485545833"/>
                    </a:ext>
                  </a:extLst>
                </a:gridCol>
                <a:gridCol w="1031996">
                  <a:extLst>
                    <a:ext uri="{9D8B030D-6E8A-4147-A177-3AD203B41FA5}">
                      <a16:colId xmlns:a16="http://schemas.microsoft.com/office/drawing/2014/main" val="2820406392"/>
                    </a:ext>
                  </a:extLst>
                </a:gridCol>
                <a:gridCol w="1155031">
                  <a:extLst>
                    <a:ext uri="{9D8B030D-6E8A-4147-A177-3AD203B41FA5}">
                      <a16:colId xmlns:a16="http://schemas.microsoft.com/office/drawing/2014/main" val="2010704365"/>
                    </a:ext>
                  </a:extLst>
                </a:gridCol>
                <a:gridCol w="1122948">
                  <a:extLst>
                    <a:ext uri="{9D8B030D-6E8A-4147-A177-3AD203B41FA5}">
                      <a16:colId xmlns:a16="http://schemas.microsoft.com/office/drawing/2014/main" val="4294440420"/>
                    </a:ext>
                  </a:extLst>
                </a:gridCol>
                <a:gridCol w="1171073">
                  <a:extLst>
                    <a:ext uri="{9D8B030D-6E8A-4147-A177-3AD203B41FA5}">
                      <a16:colId xmlns:a16="http://schemas.microsoft.com/office/drawing/2014/main" val="1070188154"/>
                    </a:ext>
                  </a:extLst>
                </a:gridCol>
                <a:gridCol w="1183348">
                  <a:extLst>
                    <a:ext uri="{9D8B030D-6E8A-4147-A177-3AD203B41FA5}">
                      <a16:colId xmlns:a16="http://schemas.microsoft.com/office/drawing/2014/main" val="852523142"/>
                    </a:ext>
                  </a:extLst>
                </a:gridCol>
                <a:gridCol w="1158800">
                  <a:extLst>
                    <a:ext uri="{9D8B030D-6E8A-4147-A177-3AD203B41FA5}">
                      <a16:colId xmlns:a16="http://schemas.microsoft.com/office/drawing/2014/main" val="3114362333"/>
                    </a:ext>
                  </a:extLst>
                </a:gridCol>
                <a:gridCol w="1026695">
                  <a:extLst>
                    <a:ext uri="{9D8B030D-6E8A-4147-A177-3AD203B41FA5}">
                      <a16:colId xmlns:a16="http://schemas.microsoft.com/office/drawing/2014/main" val="3009569367"/>
                    </a:ext>
                  </a:extLst>
                </a:gridCol>
                <a:gridCol w="962526">
                  <a:extLst>
                    <a:ext uri="{9D8B030D-6E8A-4147-A177-3AD203B41FA5}">
                      <a16:colId xmlns:a16="http://schemas.microsoft.com/office/drawing/2014/main" val="4022452488"/>
                    </a:ext>
                  </a:extLst>
                </a:gridCol>
                <a:gridCol w="1042737">
                  <a:extLst>
                    <a:ext uri="{9D8B030D-6E8A-4147-A177-3AD203B41FA5}">
                      <a16:colId xmlns:a16="http://schemas.microsoft.com/office/drawing/2014/main" val="3878029609"/>
                    </a:ext>
                  </a:extLst>
                </a:gridCol>
              </a:tblGrid>
              <a:tr h="370840">
                <a:tc>
                  <a:txBody>
                    <a:bodyPr/>
                    <a:lstStyle/>
                    <a:p>
                      <a:pPr algn="ctr"/>
                      <a:r>
                        <a:rPr lang="zh-CN" altLang="en-US" dirty="0"/>
                        <a:t>特征图</a:t>
                      </a:r>
                    </a:p>
                  </a:txBody>
                  <a:tcPr/>
                </a:tc>
                <a:tc gridSpan="3">
                  <a:txBody>
                    <a:bodyPr/>
                    <a:lstStyle/>
                    <a:p>
                      <a:pPr algn="ctr"/>
                      <a:r>
                        <a:rPr lang="en-US" altLang="zh-CN" dirty="0"/>
                        <a:t>13</a:t>
                      </a:r>
                      <a:r>
                        <a:rPr lang="zh-CN" altLang="en-US" dirty="0"/>
                        <a:t>*</a:t>
                      </a:r>
                      <a:r>
                        <a:rPr lang="en-US" altLang="zh-CN" dirty="0"/>
                        <a:t>13</a:t>
                      </a:r>
                      <a:endParaRPr lang="zh-CN" altLang="en-US" dirty="0"/>
                    </a:p>
                  </a:txBody>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dirty="0"/>
                        <a:t>26</a:t>
                      </a:r>
                      <a:r>
                        <a:rPr lang="zh-CN" altLang="en-US" dirty="0"/>
                        <a:t>*</a:t>
                      </a:r>
                      <a:r>
                        <a:rPr lang="en-US" altLang="zh-CN" dirty="0"/>
                        <a:t>26</a:t>
                      </a:r>
                      <a:endParaRPr lang="zh-CN" altLang="en-US" dirty="0"/>
                    </a:p>
                  </a:txBody>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dirty="0"/>
                        <a:t>52</a:t>
                      </a:r>
                      <a:r>
                        <a:rPr lang="zh-CN" altLang="en-US" dirty="0"/>
                        <a:t>*</a:t>
                      </a:r>
                      <a:r>
                        <a:rPr lang="en-US" altLang="zh-CN" dirty="0"/>
                        <a:t>52</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76833553"/>
                  </a:ext>
                </a:extLst>
              </a:tr>
              <a:tr h="370840">
                <a:tc>
                  <a:txBody>
                    <a:bodyPr/>
                    <a:lstStyle/>
                    <a:p>
                      <a:pPr algn="ctr"/>
                      <a:r>
                        <a:rPr lang="zh-CN" altLang="en-US" dirty="0"/>
                        <a:t>感受野</a:t>
                      </a:r>
                    </a:p>
                  </a:txBody>
                  <a:tcPr/>
                </a:tc>
                <a:tc gridSpan="3">
                  <a:txBody>
                    <a:bodyPr/>
                    <a:lstStyle/>
                    <a:p>
                      <a:pPr algn="ctr"/>
                      <a:r>
                        <a:rPr lang="zh-CN" altLang="en-US" dirty="0"/>
                        <a:t>大</a:t>
                      </a:r>
                    </a:p>
                  </a:txBody>
                  <a:tcPr/>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dirty="0"/>
                        <a:t>中</a:t>
                      </a:r>
                    </a:p>
                  </a:txBody>
                  <a:tcPr/>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dirty="0"/>
                        <a:t>小</a:t>
                      </a:r>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72533477"/>
                  </a:ext>
                </a:extLst>
              </a:tr>
              <a:tr h="370840">
                <a:tc>
                  <a:txBody>
                    <a:bodyPr/>
                    <a:lstStyle/>
                    <a:p>
                      <a:pPr algn="ctr"/>
                      <a:r>
                        <a:rPr lang="zh-CN" altLang="en-US" dirty="0"/>
                        <a:t>先验框</a:t>
                      </a:r>
                    </a:p>
                  </a:txBody>
                  <a:tcPr/>
                </a:tc>
                <a:tc>
                  <a:txBody>
                    <a:bodyPr/>
                    <a:lstStyle/>
                    <a:p>
                      <a:pPr algn="ctr"/>
                      <a:r>
                        <a:rPr lang="en-US" altLang="zh-CN" dirty="0"/>
                        <a:t>116</a:t>
                      </a:r>
                      <a:r>
                        <a:rPr lang="zh-CN" altLang="en-US" dirty="0"/>
                        <a:t>*</a:t>
                      </a:r>
                      <a:r>
                        <a:rPr lang="en-US" altLang="zh-CN" dirty="0"/>
                        <a:t>90</a:t>
                      </a:r>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r>
                        <a:rPr lang="en-US" altLang="zh-CN" dirty="0"/>
                        <a:t>156</a:t>
                      </a:r>
                      <a:r>
                        <a:rPr lang="zh-CN" altLang="en-US" dirty="0"/>
                        <a:t>*</a:t>
                      </a:r>
                      <a:r>
                        <a:rPr lang="en-US" altLang="zh-CN" dirty="0"/>
                        <a:t>198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373</a:t>
                      </a:r>
                      <a:r>
                        <a:rPr lang="zh-CN" altLang="en-US" dirty="0"/>
                        <a:t>*</a:t>
                      </a:r>
                      <a:r>
                        <a:rPr lang="en-US" altLang="zh-CN" dirty="0"/>
                        <a:t>326</a:t>
                      </a:r>
                      <a:endParaRPr lang="zh-CN" alt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zh-CN" dirty="0"/>
                        <a:t>30</a:t>
                      </a:r>
                      <a:r>
                        <a:rPr lang="zh-CN" altLang="en-US" dirty="0"/>
                        <a:t>*</a:t>
                      </a:r>
                      <a:r>
                        <a:rPr lang="en-US" altLang="zh-CN" dirty="0"/>
                        <a:t>61</a:t>
                      </a:r>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r>
                        <a:rPr lang="en-US" altLang="zh-CN" dirty="0"/>
                        <a:t>62</a:t>
                      </a:r>
                      <a:r>
                        <a:rPr lang="zh-CN" altLang="en-US" dirty="0"/>
                        <a:t>*</a:t>
                      </a:r>
                      <a:r>
                        <a:rPr lang="en-US" altLang="zh-CN" dirty="0"/>
                        <a:t>45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59</a:t>
                      </a:r>
                      <a:r>
                        <a:rPr lang="zh-CN" altLang="en-US" dirty="0"/>
                        <a:t>*</a:t>
                      </a:r>
                      <a:r>
                        <a:rPr lang="en-US" altLang="zh-CN" dirty="0"/>
                        <a:t>119</a:t>
                      </a:r>
                      <a:endParaRPr lang="zh-CN" altLang="en-US" dirty="0"/>
                    </a:p>
                  </a:txBody>
                  <a:tcPr>
                    <a:lnL w="12700" cap="flat" cmpd="sng" algn="ctr">
                      <a:solidFill>
                        <a:schemeClr val="tx1"/>
                      </a:solidFill>
                      <a:prstDash val="solid"/>
                      <a:round/>
                      <a:headEnd type="none" w="med" len="med"/>
                      <a:tailEnd type="none" w="med" len="med"/>
                    </a:lnL>
                  </a:tcPr>
                </a:tc>
                <a:tc>
                  <a:txBody>
                    <a:bodyPr/>
                    <a:lstStyle/>
                    <a:p>
                      <a:pPr algn="ctr"/>
                      <a:r>
                        <a:rPr lang="en-US" altLang="zh-CN" dirty="0"/>
                        <a:t>10</a:t>
                      </a:r>
                      <a:r>
                        <a:rPr lang="zh-CN" altLang="en-US" dirty="0"/>
                        <a:t>*</a:t>
                      </a:r>
                      <a:r>
                        <a:rPr lang="en-US" altLang="zh-CN" dirty="0"/>
                        <a:t>13</a:t>
                      </a:r>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r>
                        <a:rPr lang="en-US" altLang="zh-CN" dirty="0"/>
                        <a:t>16</a:t>
                      </a:r>
                      <a:r>
                        <a:rPr lang="zh-CN" altLang="en-US" dirty="0"/>
                        <a:t>*</a:t>
                      </a:r>
                      <a:r>
                        <a:rPr lang="en-US" altLang="zh-CN" dirty="0"/>
                        <a:t>30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dirty="0"/>
                        <a:t>33</a:t>
                      </a:r>
                      <a:r>
                        <a:rPr lang="zh-CN" altLang="en-US" dirty="0"/>
                        <a:t>*</a:t>
                      </a:r>
                      <a:r>
                        <a:rPr lang="en-US" altLang="zh-CN" dirty="0"/>
                        <a:t>23</a:t>
                      </a:r>
                      <a:endParaRPr lang="zh-CN" alt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32043663"/>
                  </a:ext>
                </a:extLst>
              </a:tr>
            </a:tbl>
          </a:graphicData>
        </a:graphic>
      </p:graphicFrame>
      <p:pic>
        <p:nvPicPr>
          <p:cNvPr id="7" name="图片 6">
            <a:extLst>
              <a:ext uri="{FF2B5EF4-FFF2-40B4-BE49-F238E27FC236}">
                <a16:creationId xmlns:a16="http://schemas.microsoft.com/office/drawing/2014/main" id="{90634F7A-BC70-4158-AFEC-668CD691BE4B}"/>
              </a:ext>
            </a:extLst>
          </p:cNvPr>
          <p:cNvPicPr>
            <a:picLocks noChangeAspect="1"/>
          </p:cNvPicPr>
          <p:nvPr/>
        </p:nvPicPr>
        <p:blipFill>
          <a:blip r:embed="rId5"/>
          <a:stretch>
            <a:fillRect/>
          </a:stretch>
        </p:blipFill>
        <p:spPr>
          <a:xfrm>
            <a:off x="8104727" y="2564830"/>
            <a:ext cx="4258194" cy="4293169"/>
          </a:xfrm>
          <a:prstGeom prst="rect">
            <a:avLst/>
          </a:prstGeom>
        </p:spPr>
      </p:pic>
    </p:spTree>
    <p:extLst>
      <p:ext uri="{BB962C8B-B14F-4D97-AF65-F5344CB8AC3E}">
        <p14:creationId xmlns:p14="http://schemas.microsoft.com/office/powerpoint/2010/main" val="3736405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0153985-BE92-446C-AF4B-D7DA56F96483}"/>
              </a:ext>
            </a:extLst>
          </p:cNvPr>
          <p:cNvPicPr>
            <a:picLocks noChangeAspect="1"/>
          </p:cNvPicPr>
          <p:nvPr/>
        </p:nvPicPr>
        <p:blipFill>
          <a:blip r:embed="rId3"/>
          <a:stretch>
            <a:fillRect/>
          </a:stretch>
        </p:blipFill>
        <p:spPr>
          <a:xfrm>
            <a:off x="330610" y="1520595"/>
            <a:ext cx="11530780" cy="3816809"/>
          </a:xfrm>
          <a:prstGeom prst="rect">
            <a:avLst/>
          </a:prstGeom>
        </p:spPr>
      </p:pic>
    </p:spTree>
    <p:extLst>
      <p:ext uri="{BB962C8B-B14F-4D97-AF65-F5344CB8AC3E}">
        <p14:creationId xmlns:p14="http://schemas.microsoft.com/office/powerpoint/2010/main" val="240466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BFB533-810F-4F92-8D03-5E7922A2A91F}"/>
              </a:ext>
            </a:extLst>
          </p:cNvPr>
          <p:cNvPicPr>
            <a:picLocks noChangeAspect="1"/>
          </p:cNvPicPr>
          <p:nvPr/>
        </p:nvPicPr>
        <p:blipFill>
          <a:blip r:embed="rId3"/>
          <a:stretch>
            <a:fillRect/>
          </a:stretch>
        </p:blipFill>
        <p:spPr>
          <a:xfrm>
            <a:off x="-176396" y="577516"/>
            <a:ext cx="12544791" cy="4934427"/>
          </a:xfrm>
          <a:prstGeom prst="rect">
            <a:avLst/>
          </a:prstGeom>
        </p:spPr>
      </p:pic>
      <p:pic>
        <p:nvPicPr>
          <p:cNvPr id="3" name="图片 2">
            <a:extLst>
              <a:ext uri="{FF2B5EF4-FFF2-40B4-BE49-F238E27FC236}">
                <a16:creationId xmlns:a16="http://schemas.microsoft.com/office/drawing/2014/main" id="{0E6B5F90-8C0D-4BA4-ACE4-5938058DAAED}"/>
              </a:ext>
            </a:extLst>
          </p:cNvPr>
          <p:cNvPicPr>
            <a:picLocks noChangeAspect="1"/>
          </p:cNvPicPr>
          <p:nvPr/>
        </p:nvPicPr>
        <p:blipFill>
          <a:blip r:embed="rId4"/>
          <a:stretch>
            <a:fillRect/>
          </a:stretch>
        </p:blipFill>
        <p:spPr>
          <a:xfrm>
            <a:off x="0" y="5862676"/>
            <a:ext cx="3093160" cy="995324"/>
          </a:xfrm>
          <a:prstGeom prst="rect">
            <a:avLst/>
          </a:prstGeom>
        </p:spPr>
      </p:pic>
    </p:spTree>
    <p:extLst>
      <p:ext uri="{BB962C8B-B14F-4D97-AF65-F5344CB8AC3E}">
        <p14:creationId xmlns:p14="http://schemas.microsoft.com/office/powerpoint/2010/main" val="4242390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8F6603-4BCA-4990-BE03-5161C557F31F}"/>
              </a:ext>
            </a:extLst>
          </p:cNvPr>
          <p:cNvSpPr txBox="1"/>
          <p:nvPr/>
        </p:nvSpPr>
        <p:spPr>
          <a:xfrm>
            <a:off x="5198199" y="6278918"/>
            <a:ext cx="1604211" cy="400110"/>
          </a:xfrm>
          <a:prstGeom prst="rect">
            <a:avLst/>
          </a:prstGeom>
          <a:noFill/>
        </p:spPr>
        <p:txBody>
          <a:bodyPr wrap="square" rtlCol="0">
            <a:spAutoFit/>
          </a:bodyPr>
          <a:lstStyle/>
          <a:p>
            <a:r>
              <a:rPr lang="en-US" altLang="zh-CN" sz="2000" b="1" dirty="0">
                <a:latin typeface="Segoe UI Light" panose="020B0502040204020203" pitchFamily="34" charset="0"/>
                <a:cs typeface="Segoe UI Light" panose="020B0502040204020203" pitchFamily="34" charset="0"/>
              </a:rPr>
              <a:t>S*S*(5*B+C)</a:t>
            </a:r>
            <a:endParaRPr lang="zh-CN" altLang="en-US" sz="2000" b="1" dirty="0">
              <a:latin typeface="Segoe UI Light" panose="020B0502040204020203" pitchFamily="34" charset="0"/>
              <a:cs typeface="Segoe UI Light" panose="020B0502040204020203" pitchFamily="34" charset="0"/>
            </a:endParaRPr>
          </a:p>
        </p:txBody>
      </p:sp>
      <p:pic>
        <p:nvPicPr>
          <p:cNvPr id="4" name="图片 3">
            <a:extLst>
              <a:ext uri="{FF2B5EF4-FFF2-40B4-BE49-F238E27FC236}">
                <a16:creationId xmlns:a16="http://schemas.microsoft.com/office/drawing/2014/main" id="{A8BB2C3B-9BF1-4112-B54B-FBE9152ACFB2}"/>
              </a:ext>
            </a:extLst>
          </p:cNvPr>
          <p:cNvPicPr>
            <a:picLocks noChangeAspect="1"/>
          </p:cNvPicPr>
          <p:nvPr/>
        </p:nvPicPr>
        <p:blipFill>
          <a:blip r:embed="rId3"/>
          <a:stretch>
            <a:fillRect/>
          </a:stretch>
        </p:blipFill>
        <p:spPr>
          <a:xfrm>
            <a:off x="1843866" y="653509"/>
            <a:ext cx="8504261" cy="5550981"/>
          </a:xfrm>
          <a:prstGeom prst="rect">
            <a:avLst/>
          </a:prstGeom>
        </p:spPr>
      </p:pic>
    </p:spTree>
    <p:extLst>
      <p:ext uri="{BB962C8B-B14F-4D97-AF65-F5344CB8AC3E}">
        <p14:creationId xmlns:p14="http://schemas.microsoft.com/office/powerpoint/2010/main" val="359019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733F1D-B6C6-4CE4-8B04-0F88F4BB01E8}"/>
              </a:ext>
            </a:extLst>
          </p:cNvPr>
          <p:cNvPicPr>
            <a:picLocks noChangeAspect="1"/>
          </p:cNvPicPr>
          <p:nvPr/>
        </p:nvPicPr>
        <p:blipFill>
          <a:blip r:embed="rId3"/>
          <a:stretch>
            <a:fillRect/>
          </a:stretch>
        </p:blipFill>
        <p:spPr>
          <a:xfrm>
            <a:off x="39612" y="-383607"/>
            <a:ext cx="12112775" cy="4779143"/>
          </a:xfrm>
          <a:prstGeom prst="rect">
            <a:avLst/>
          </a:prstGeom>
        </p:spPr>
      </p:pic>
      <p:pic>
        <p:nvPicPr>
          <p:cNvPr id="3" name="图片 2">
            <a:extLst>
              <a:ext uri="{FF2B5EF4-FFF2-40B4-BE49-F238E27FC236}">
                <a16:creationId xmlns:a16="http://schemas.microsoft.com/office/drawing/2014/main" id="{E366EDF1-DAF0-43B4-A211-3766ECA4DD5B}"/>
              </a:ext>
            </a:extLst>
          </p:cNvPr>
          <p:cNvPicPr>
            <a:picLocks noChangeAspect="1"/>
          </p:cNvPicPr>
          <p:nvPr/>
        </p:nvPicPr>
        <p:blipFill>
          <a:blip r:embed="rId4"/>
          <a:stretch>
            <a:fillRect/>
          </a:stretch>
        </p:blipFill>
        <p:spPr>
          <a:xfrm>
            <a:off x="270847" y="4857727"/>
            <a:ext cx="3162164" cy="1631676"/>
          </a:xfrm>
          <a:prstGeom prst="rect">
            <a:avLst/>
          </a:prstGeom>
        </p:spPr>
      </p:pic>
      <p:pic>
        <p:nvPicPr>
          <p:cNvPr id="5" name="图片 4">
            <a:extLst>
              <a:ext uri="{FF2B5EF4-FFF2-40B4-BE49-F238E27FC236}">
                <a16:creationId xmlns:a16="http://schemas.microsoft.com/office/drawing/2014/main" id="{8E512EB4-C09C-4309-B2AF-C3D3FC96E520}"/>
              </a:ext>
            </a:extLst>
          </p:cNvPr>
          <p:cNvPicPr>
            <a:picLocks noChangeAspect="1"/>
          </p:cNvPicPr>
          <p:nvPr/>
        </p:nvPicPr>
        <p:blipFill>
          <a:blip r:embed="rId5"/>
          <a:stretch>
            <a:fillRect/>
          </a:stretch>
        </p:blipFill>
        <p:spPr>
          <a:xfrm>
            <a:off x="3794927" y="4805825"/>
            <a:ext cx="1670919" cy="1683578"/>
          </a:xfrm>
          <a:prstGeom prst="rect">
            <a:avLst/>
          </a:prstGeom>
        </p:spPr>
      </p:pic>
      <p:pic>
        <p:nvPicPr>
          <p:cNvPr id="6" name="图片 5">
            <a:extLst>
              <a:ext uri="{FF2B5EF4-FFF2-40B4-BE49-F238E27FC236}">
                <a16:creationId xmlns:a16="http://schemas.microsoft.com/office/drawing/2014/main" id="{7C5EFEDB-12E8-46C1-B94D-F4E9B01B292F}"/>
              </a:ext>
            </a:extLst>
          </p:cNvPr>
          <p:cNvPicPr>
            <a:picLocks noChangeAspect="1"/>
          </p:cNvPicPr>
          <p:nvPr/>
        </p:nvPicPr>
        <p:blipFill>
          <a:blip r:embed="rId6"/>
          <a:stretch>
            <a:fillRect/>
          </a:stretch>
        </p:blipFill>
        <p:spPr>
          <a:xfrm>
            <a:off x="6726156" y="5133522"/>
            <a:ext cx="4518266" cy="450374"/>
          </a:xfrm>
          <a:prstGeom prst="rect">
            <a:avLst/>
          </a:prstGeom>
        </p:spPr>
      </p:pic>
      <p:pic>
        <p:nvPicPr>
          <p:cNvPr id="7" name="图片 6">
            <a:extLst>
              <a:ext uri="{FF2B5EF4-FFF2-40B4-BE49-F238E27FC236}">
                <a16:creationId xmlns:a16="http://schemas.microsoft.com/office/drawing/2014/main" id="{C4B7F6CC-3CB9-4259-A497-D973E5A51A9B}"/>
              </a:ext>
            </a:extLst>
          </p:cNvPr>
          <p:cNvPicPr>
            <a:picLocks noChangeAspect="1"/>
          </p:cNvPicPr>
          <p:nvPr/>
        </p:nvPicPr>
        <p:blipFill>
          <a:blip r:embed="rId7"/>
          <a:stretch>
            <a:fillRect/>
          </a:stretch>
        </p:blipFill>
        <p:spPr>
          <a:xfrm>
            <a:off x="5505459" y="5828042"/>
            <a:ext cx="6686541" cy="579955"/>
          </a:xfrm>
          <a:prstGeom prst="rect">
            <a:avLst/>
          </a:prstGeom>
        </p:spPr>
      </p:pic>
    </p:spTree>
    <p:extLst>
      <p:ext uri="{BB962C8B-B14F-4D97-AF65-F5344CB8AC3E}">
        <p14:creationId xmlns:p14="http://schemas.microsoft.com/office/powerpoint/2010/main" val="207067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88B36E-D9D1-4B08-9B6A-26C360B1DF04}"/>
              </a:ext>
            </a:extLst>
          </p:cNvPr>
          <p:cNvSpPr txBox="1"/>
          <p:nvPr/>
        </p:nvSpPr>
        <p:spPr>
          <a:xfrm>
            <a:off x="-1" y="0"/>
            <a:ext cx="2342147" cy="369332"/>
          </a:xfrm>
          <a:prstGeom prst="rect">
            <a:avLst/>
          </a:prstGeom>
          <a:noFill/>
        </p:spPr>
        <p:txBody>
          <a:bodyPr wrap="square" rtlCol="0">
            <a:spAutoFit/>
          </a:bodyPr>
          <a:lstStyle/>
          <a:p>
            <a:r>
              <a:rPr lang="en-US" altLang="zh-CN" b="1" dirty="0"/>
              <a:t>NMS</a:t>
            </a:r>
            <a:r>
              <a:rPr lang="zh-CN" altLang="en-US" b="1" dirty="0"/>
              <a:t>（非极大值抑制）</a:t>
            </a:r>
          </a:p>
        </p:txBody>
      </p:sp>
      <p:pic>
        <p:nvPicPr>
          <p:cNvPr id="3" name="图片 2">
            <a:extLst>
              <a:ext uri="{FF2B5EF4-FFF2-40B4-BE49-F238E27FC236}">
                <a16:creationId xmlns:a16="http://schemas.microsoft.com/office/drawing/2014/main" id="{9B34E973-E88F-4BB0-BB71-7645C8147495}"/>
              </a:ext>
            </a:extLst>
          </p:cNvPr>
          <p:cNvPicPr>
            <a:picLocks noChangeAspect="1"/>
          </p:cNvPicPr>
          <p:nvPr/>
        </p:nvPicPr>
        <p:blipFill>
          <a:blip r:embed="rId3"/>
          <a:stretch>
            <a:fillRect/>
          </a:stretch>
        </p:blipFill>
        <p:spPr>
          <a:xfrm>
            <a:off x="-1" y="378118"/>
            <a:ext cx="8030151" cy="3050882"/>
          </a:xfrm>
          <a:prstGeom prst="rect">
            <a:avLst/>
          </a:prstGeom>
        </p:spPr>
      </p:pic>
      <p:pic>
        <p:nvPicPr>
          <p:cNvPr id="5" name="图片 4">
            <a:extLst>
              <a:ext uri="{FF2B5EF4-FFF2-40B4-BE49-F238E27FC236}">
                <a16:creationId xmlns:a16="http://schemas.microsoft.com/office/drawing/2014/main" id="{DA724011-4862-4AAC-9845-164E597250D0}"/>
              </a:ext>
            </a:extLst>
          </p:cNvPr>
          <p:cNvPicPr>
            <a:picLocks noChangeAspect="1"/>
          </p:cNvPicPr>
          <p:nvPr/>
        </p:nvPicPr>
        <p:blipFill>
          <a:blip r:embed="rId4"/>
          <a:stretch>
            <a:fillRect/>
          </a:stretch>
        </p:blipFill>
        <p:spPr>
          <a:xfrm>
            <a:off x="-1" y="3501954"/>
            <a:ext cx="8251922" cy="2977928"/>
          </a:xfrm>
          <a:prstGeom prst="rect">
            <a:avLst/>
          </a:prstGeom>
        </p:spPr>
      </p:pic>
      <p:pic>
        <p:nvPicPr>
          <p:cNvPr id="6" name="图片 5">
            <a:extLst>
              <a:ext uri="{FF2B5EF4-FFF2-40B4-BE49-F238E27FC236}">
                <a16:creationId xmlns:a16="http://schemas.microsoft.com/office/drawing/2014/main" id="{BF3D3EA7-0F84-4B44-B064-5EE88891779D}"/>
              </a:ext>
            </a:extLst>
          </p:cNvPr>
          <p:cNvPicPr>
            <a:picLocks noChangeAspect="1"/>
          </p:cNvPicPr>
          <p:nvPr/>
        </p:nvPicPr>
        <p:blipFill>
          <a:blip r:embed="rId5"/>
          <a:stretch>
            <a:fillRect/>
          </a:stretch>
        </p:blipFill>
        <p:spPr>
          <a:xfrm>
            <a:off x="7039473" y="369332"/>
            <a:ext cx="5403309" cy="6110550"/>
          </a:xfrm>
          <a:prstGeom prst="rect">
            <a:avLst/>
          </a:prstGeom>
        </p:spPr>
      </p:pic>
    </p:spTree>
    <p:extLst>
      <p:ext uri="{BB962C8B-B14F-4D97-AF65-F5344CB8AC3E}">
        <p14:creationId xmlns:p14="http://schemas.microsoft.com/office/powerpoint/2010/main" val="356690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49C03D8-334D-46D7-A33C-65C8A8CC726C}"/>
              </a:ext>
            </a:extLst>
          </p:cNvPr>
          <p:cNvGrpSpPr/>
          <p:nvPr/>
        </p:nvGrpSpPr>
        <p:grpSpPr>
          <a:xfrm>
            <a:off x="569494" y="0"/>
            <a:ext cx="11053011" cy="3844895"/>
            <a:chOff x="0" y="1222375"/>
            <a:chExt cx="12192000" cy="4413250"/>
          </a:xfrm>
        </p:grpSpPr>
        <p:pic>
          <p:nvPicPr>
            <p:cNvPr id="4" name="图片 3">
              <a:extLst>
                <a:ext uri="{FF2B5EF4-FFF2-40B4-BE49-F238E27FC236}">
                  <a16:creationId xmlns:a16="http://schemas.microsoft.com/office/drawing/2014/main" id="{D05969E1-129C-4557-9875-628DA2779320}"/>
                </a:ext>
              </a:extLst>
            </p:cNvPr>
            <p:cNvPicPr>
              <a:picLocks noChangeAspect="1"/>
            </p:cNvPicPr>
            <p:nvPr/>
          </p:nvPicPr>
          <p:blipFill>
            <a:blip r:embed="rId3"/>
            <a:stretch>
              <a:fillRect/>
            </a:stretch>
          </p:blipFill>
          <p:spPr>
            <a:xfrm>
              <a:off x="0" y="1222375"/>
              <a:ext cx="12192000" cy="4413250"/>
            </a:xfrm>
            <a:prstGeom prst="rect">
              <a:avLst/>
            </a:prstGeom>
          </p:spPr>
        </p:pic>
        <p:sp>
          <p:nvSpPr>
            <p:cNvPr id="5" name="矩形 4">
              <a:extLst>
                <a:ext uri="{FF2B5EF4-FFF2-40B4-BE49-F238E27FC236}">
                  <a16:creationId xmlns:a16="http://schemas.microsoft.com/office/drawing/2014/main" id="{229E113E-AF72-4351-B849-2A390364323E}"/>
                </a:ext>
              </a:extLst>
            </p:cNvPr>
            <p:cNvSpPr/>
            <p:nvPr/>
          </p:nvSpPr>
          <p:spPr>
            <a:xfrm>
              <a:off x="6240378" y="2462463"/>
              <a:ext cx="5005137" cy="109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F1182FB8-542A-417F-8955-0C21F79B32E4}"/>
              </a:ext>
            </a:extLst>
          </p:cNvPr>
          <p:cNvPicPr>
            <a:picLocks noChangeAspect="1"/>
          </p:cNvPicPr>
          <p:nvPr/>
        </p:nvPicPr>
        <p:blipFill>
          <a:blip r:embed="rId4"/>
          <a:stretch>
            <a:fillRect/>
          </a:stretch>
        </p:blipFill>
        <p:spPr>
          <a:xfrm>
            <a:off x="2567427" y="3844896"/>
            <a:ext cx="6031141" cy="3019640"/>
          </a:xfrm>
          <a:prstGeom prst="rect">
            <a:avLst/>
          </a:prstGeom>
        </p:spPr>
      </p:pic>
    </p:spTree>
    <p:extLst>
      <p:ext uri="{BB962C8B-B14F-4D97-AF65-F5344CB8AC3E}">
        <p14:creationId xmlns:p14="http://schemas.microsoft.com/office/powerpoint/2010/main" val="86004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089E18-BE1A-46F7-B8F7-B7135350C238}"/>
              </a:ext>
            </a:extLst>
          </p:cNvPr>
          <p:cNvPicPr>
            <a:picLocks noChangeAspect="1"/>
          </p:cNvPicPr>
          <p:nvPr/>
        </p:nvPicPr>
        <p:blipFill>
          <a:blip r:embed="rId3"/>
          <a:stretch>
            <a:fillRect/>
          </a:stretch>
        </p:blipFill>
        <p:spPr>
          <a:xfrm>
            <a:off x="762000" y="815598"/>
            <a:ext cx="8895238" cy="5838095"/>
          </a:xfrm>
          <a:prstGeom prst="rect">
            <a:avLst/>
          </a:prstGeom>
        </p:spPr>
      </p:pic>
      <p:sp>
        <p:nvSpPr>
          <p:cNvPr id="3" name="矩形: 圆角 2">
            <a:extLst>
              <a:ext uri="{FF2B5EF4-FFF2-40B4-BE49-F238E27FC236}">
                <a16:creationId xmlns:a16="http://schemas.microsoft.com/office/drawing/2014/main" id="{396EEE28-5E34-411F-A1C4-12873A319AF8}"/>
              </a:ext>
            </a:extLst>
          </p:cNvPr>
          <p:cNvSpPr/>
          <p:nvPr/>
        </p:nvSpPr>
        <p:spPr>
          <a:xfrm>
            <a:off x="914400" y="734540"/>
            <a:ext cx="8895238" cy="23295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8FD0298B-1854-46AF-988B-B9BB68FD3027}"/>
              </a:ext>
            </a:extLst>
          </p:cNvPr>
          <p:cNvSpPr/>
          <p:nvPr/>
        </p:nvSpPr>
        <p:spPr>
          <a:xfrm>
            <a:off x="3380764" y="3112167"/>
            <a:ext cx="6428874" cy="22467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0C4A7A6F-3042-47B9-A69C-51E93C8DE69C}"/>
              </a:ext>
            </a:extLst>
          </p:cNvPr>
          <p:cNvSpPr/>
          <p:nvPr/>
        </p:nvSpPr>
        <p:spPr>
          <a:xfrm>
            <a:off x="4497833" y="5439967"/>
            <a:ext cx="5311805" cy="10613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26C5A29-12CA-4DF7-9C9F-91A78E6B7817}"/>
              </a:ext>
            </a:extLst>
          </p:cNvPr>
          <p:cNvSpPr txBox="1"/>
          <p:nvPr/>
        </p:nvSpPr>
        <p:spPr>
          <a:xfrm>
            <a:off x="9962038" y="1576124"/>
            <a:ext cx="1877035" cy="646331"/>
          </a:xfrm>
          <a:prstGeom prst="rect">
            <a:avLst/>
          </a:prstGeom>
          <a:noFill/>
        </p:spPr>
        <p:txBody>
          <a:bodyPr wrap="square" rtlCol="0">
            <a:spAutoFit/>
          </a:bodyPr>
          <a:lstStyle/>
          <a:p>
            <a:r>
              <a:rPr lang="zh-CN" altLang="en-US" dirty="0"/>
              <a:t>坐标位置与大小预测损失</a:t>
            </a:r>
          </a:p>
        </p:txBody>
      </p:sp>
      <p:sp>
        <p:nvSpPr>
          <p:cNvPr id="8" name="文本框 7">
            <a:extLst>
              <a:ext uri="{FF2B5EF4-FFF2-40B4-BE49-F238E27FC236}">
                <a16:creationId xmlns:a16="http://schemas.microsoft.com/office/drawing/2014/main" id="{11FC4D0E-D308-4116-BC3A-6CB67ADDEC45}"/>
              </a:ext>
            </a:extLst>
          </p:cNvPr>
          <p:cNvSpPr txBox="1"/>
          <p:nvPr/>
        </p:nvSpPr>
        <p:spPr>
          <a:xfrm>
            <a:off x="9962038" y="3773873"/>
            <a:ext cx="2133709" cy="923330"/>
          </a:xfrm>
          <a:prstGeom prst="rect">
            <a:avLst/>
          </a:prstGeom>
          <a:noFill/>
        </p:spPr>
        <p:txBody>
          <a:bodyPr wrap="square" rtlCol="0">
            <a:spAutoFit/>
          </a:bodyPr>
          <a:lstStyle/>
          <a:p>
            <a:r>
              <a:rPr lang="zh-CN" altLang="en-US" dirty="0"/>
              <a:t>对包含及不含</a:t>
            </a:r>
            <a:r>
              <a:rPr lang="en-US" altLang="zh-CN" dirty="0"/>
              <a:t>obj</a:t>
            </a:r>
            <a:r>
              <a:rPr lang="zh-CN" altLang="en-US" dirty="0"/>
              <a:t>的</a:t>
            </a:r>
            <a:r>
              <a:rPr lang="en-US" altLang="zh-CN" dirty="0" err="1"/>
              <a:t>bbox</a:t>
            </a:r>
            <a:r>
              <a:rPr lang="zh-CN" altLang="en-US" dirty="0"/>
              <a:t>的</a:t>
            </a:r>
            <a:r>
              <a:rPr lang="en-US" altLang="zh-CN" dirty="0"/>
              <a:t>confidence</a:t>
            </a:r>
            <a:r>
              <a:rPr lang="zh-CN" altLang="en-US" dirty="0"/>
              <a:t>预测损失</a:t>
            </a:r>
          </a:p>
        </p:txBody>
      </p:sp>
      <p:sp>
        <p:nvSpPr>
          <p:cNvPr id="9" name="文本框 8">
            <a:extLst>
              <a:ext uri="{FF2B5EF4-FFF2-40B4-BE49-F238E27FC236}">
                <a16:creationId xmlns:a16="http://schemas.microsoft.com/office/drawing/2014/main" id="{1704B176-0924-46E5-8858-EFD1F1EB60FC}"/>
              </a:ext>
            </a:extLst>
          </p:cNvPr>
          <p:cNvSpPr txBox="1"/>
          <p:nvPr/>
        </p:nvSpPr>
        <p:spPr>
          <a:xfrm>
            <a:off x="9962038" y="5785964"/>
            <a:ext cx="1700463" cy="369332"/>
          </a:xfrm>
          <a:prstGeom prst="rect">
            <a:avLst/>
          </a:prstGeom>
          <a:noFill/>
        </p:spPr>
        <p:txBody>
          <a:bodyPr wrap="square" rtlCol="0">
            <a:spAutoFit/>
          </a:bodyPr>
          <a:lstStyle/>
          <a:p>
            <a:r>
              <a:rPr lang="zh-CN" altLang="en-US" dirty="0"/>
              <a:t>类别预测损失</a:t>
            </a:r>
          </a:p>
        </p:txBody>
      </p:sp>
      <p:cxnSp>
        <p:nvCxnSpPr>
          <p:cNvPr id="11" name="直接箭头连接符 10">
            <a:extLst>
              <a:ext uri="{FF2B5EF4-FFF2-40B4-BE49-F238E27FC236}">
                <a16:creationId xmlns:a16="http://schemas.microsoft.com/office/drawing/2014/main" id="{5919FAF0-D3C7-4055-8DD7-3C98EE9AF75C}"/>
              </a:ext>
            </a:extLst>
          </p:cNvPr>
          <p:cNvCxnSpPr/>
          <p:nvPr/>
        </p:nvCxnSpPr>
        <p:spPr>
          <a:xfrm flipH="1">
            <a:off x="3380764" y="577514"/>
            <a:ext cx="517467" cy="609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C70F775-6170-488A-A791-3330C59F967E}"/>
              </a:ext>
            </a:extLst>
          </p:cNvPr>
          <p:cNvSpPr txBox="1"/>
          <p:nvPr/>
        </p:nvSpPr>
        <p:spPr>
          <a:xfrm>
            <a:off x="3898231" y="339863"/>
            <a:ext cx="5502442" cy="36933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zh-CN" altLang="en-US" dirty="0"/>
              <a:t>当第</a:t>
            </a:r>
            <a:r>
              <a:rPr lang="en-US" altLang="zh-CN" dirty="0" err="1"/>
              <a:t>i</a:t>
            </a:r>
            <a:r>
              <a:rPr lang="zh-CN" altLang="en-US" dirty="0"/>
              <a:t>个</a:t>
            </a:r>
            <a:r>
              <a:rPr lang="en-US" altLang="zh-CN" dirty="0"/>
              <a:t>cell</a:t>
            </a:r>
            <a:r>
              <a:rPr lang="zh-CN" altLang="en-US" dirty="0"/>
              <a:t>的第</a:t>
            </a:r>
            <a:r>
              <a:rPr lang="en-US" altLang="zh-CN" dirty="0"/>
              <a:t>j</a:t>
            </a:r>
            <a:r>
              <a:rPr lang="zh-CN" altLang="en-US" dirty="0"/>
              <a:t>个</a:t>
            </a:r>
            <a:r>
              <a:rPr lang="en-US" altLang="zh-CN" dirty="0" err="1"/>
              <a:t>bbox</a:t>
            </a:r>
            <a:r>
              <a:rPr lang="zh-CN" altLang="en-US" dirty="0"/>
              <a:t>负责预测</a:t>
            </a:r>
            <a:r>
              <a:rPr lang="en-US" altLang="zh-CN" dirty="0"/>
              <a:t>obj</a:t>
            </a:r>
            <a:r>
              <a:rPr lang="zh-CN" altLang="en-US" dirty="0"/>
              <a:t>时为</a:t>
            </a:r>
            <a:r>
              <a:rPr lang="en-US" altLang="zh-CN" dirty="0"/>
              <a:t>1</a:t>
            </a:r>
            <a:r>
              <a:rPr lang="zh-CN" altLang="en-US" dirty="0"/>
              <a:t>，否则为</a:t>
            </a:r>
            <a:r>
              <a:rPr lang="en-US" altLang="zh-CN" dirty="0"/>
              <a:t>0</a:t>
            </a:r>
            <a:endParaRPr lang="zh-CN" altLang="en-US" dirty="0"/>
          </a:p>
        </p:txBody>
      </p:sp>
      <p:cxnSp>
        <p:nvCxnSpPr>
          <p:cNvPr id="14" name="直接箭头连接符 13">
            <a:extLst>
              <a:ext uri="{FF2B5EF4-FFF2-40B4-BE49-F238E27FC236}">
                <a16:creationId xmlns:a16="http://schemas.microsoft.com/office/drawing/2014/main" id="{2A397A4F-A505-4656-9A60-732FF0A5B299}"/>
              </a:ext>
            </a:extLst>
          </p:cNvPr>
          <p:cNvCxnSpPr>
            <a:cxnSpLocks/>
          </p:cNvCxnSpPr>
          <p:nvPr/>
        </p:nvCxnSpPr>
        <p:spPr>
          <a:xfrm>
            <a:off x="2823410" y="3717756"/>
            <a:ext cx="2871537" cy="8213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2545A67-3C26-4EF1-B1B5-6B6824A67648}"/>
              </a:ext>
            </a:extLst>
          </p:cNvPr>
          <p:cNvSpPr txBox="1"/>
          <p:nvPr/>
        </p:nvSpPr>
        <p:spPr>
          <a:xfrm>
            <a:off x="160530" y="3312208"/>
            <a:ext cx="2630905" cy="92333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zh-CN" altLang="en-US" dirty="0"/>
              <a:t>当第</a:t>
            </a:r>
            <a:r>
              <a:rPr lang="en-US" altLang="zh-CN" dirty="0" err="1"/>
              <a:t>i</a:t>
            </a:r>
            <a:r>
              <a:rPr lang="zh-CN" altLang="en-US" dirty="0"/>
              <a:t>个</a:t>
            </a:r>
            <a:r>
              <a:rPr lang="en-US" altLang="zh-CN" dirty="0"/>
              <a:t>cell</a:t>
            </a:r>
            <a:r>
              <a:rPr lang="zh-CN" altLang="en-US" dirty="0"/>
              <a:t>的第</a:t>
            </a:r>
            <a:r>
              <a:rPr lang="en-US" altLang="zh-CN" dirty="0"/>
              <a:t>j</a:t>
            </a:r>
            <a:r>
              <a:rPr lang="zh-CN" altLang="en-US" dirty="0"/>
              <a:t>个</a:t>
            </a:r>
            <a:r>
              <a:rPr lang="en-US" altLang="zh-CN" dirty="0" err="1"/>
              <a:t>bbox</a:t>
            </a:r>
            <a:r>
              <a:rPr lang="zh-CN" altLang="en-US" dirty="0"/>
              <a:t>不负责预测</a:t>
            </a:r>
            <a:r>
              <a:rPr lang="en-US" altLang="zh-CN" dirty="0"/>
              <a:t>obj</a:t>
            </a:r>
            <a:r>
              <a:rPr lang="zh-CN" altLang="en-US" dirty="0"/>
              <a:t>时为</a:t>
            </a:r>
            <a:r>
              <a:rPr lang="en-US" altLang="zh-CN" dirty="0"/>
              <a:t>1</a:t>
            </a:r>
            <a:r>
              <a:rPr lang="zh-CN" altLang="en-US" dirty="0"/>
              <a:t>，否则为</a:t>
            </a:r>
            <a:r>
              <a:rPr lang="en-US" altLang="zh-CN" dirty="0"/>
              <a:t>0</a:t>
            </a:r>
            <a:endParaRPr lang="zh-CN" altLang="en-US" dirty="0"/>
          </a:p>
        </p:txBody>
      </p:sp>
      <p:cxnSp>
        <p:nvCxnSpPr>
          <p:cNvPr id="20" name="直接箭头连接符 19">
            <a:extLst>
              <a:ext uri="{FF2B5EF4-FFF2-40B4-BE49-F238E27FC236}">
                <a16:creationId xmlns:a16="http://schemas.microsoft.com/office/drawing/2014/main" id="{009F1B5A-9CAC-4085-8788-DDC877A69FEF}"/>
              </a:ext>
            </a:extLst>
          </p:cNvPr>
          <p:cNvCxnSpPr>
            <a:cxnSpLocks/>
          </p:cNvCxnSpPr>
          <p:nvPr/>
        </p:nvCxnSpPr>
        <p:spPr>
          <a:xfrm flipV="1">
            <a:off x="2935705" y="5970630"/>
            <a:ext cx="3048000" cy="1654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70793F9-1E28-4827-B9B6-4482B777BEC0}"/>
              </a:ext>
            </a:extLst>
          </p:cNvPr>
          <p:cNvSpPr txBox="1"/>
          <p:nvPr/>
        </p:nvSpPr>
        <p:spPr>
          <a:xfrm>
            <a:off x="304800" y="5823926"/>
            <a:ext cx="2630905" cy="64633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zh-CN" altLang="en-US" dirty="0"/>
              <a:t>当第</a:t>
            </a:r>
            <a:r>
              <a:rPr lang="en-US" altLang="zh-CN" dirty="0" err="1"/>
              <a:t>i</a:t>
            </a:r>
            <a:r>
              <a:rPr lang="zh-CN" altLang="en-US" dirty="0"/>
              <a:t>个</a:t>
            </a:r>
            <a:r>
              <a:rPr lang="en-US" altLang="zh-CN" dirty="0"/>
              <a:t>cell</a:t>
            </a:r>
            <a:r>
              <a:rPr lang="zh-CN" altLang="en-US" dirty="0"/>
              <a:t>负责预测</a:t>
            </a:r>
            <a:r>
              <a:rPr lang="en-US" altLang="zh-CN" dirty="0"/>
              <a:t>obj</a:t>
            </a:r>
            <a:r>
              <a:rPr lang="zh-CN" altLang="en-US" dirty="0"/>
              <a:t>时为</a:t>
            </a:r>
            <a:r>
              <a:rPr lang="en-US" altLang="zh-CN" dirty="0"/>
              <a:t>1</a:t>
            </a:r>
            <a:r>
              <a:rPr lang="zh-CN" altLang="en-US" dirty="0"/>
              <a:t>，否则为</a:t>
            </a:r>
            <a:r>
              <a:rPr lang="en-US" altLang="zh-CN" dirty="0"/>
              <a:t>0</a:t>
            </a:r>
            <a:endParaRPr lang="zh-CN" altLang="en-US" dirty="0"/>
          </a:p>
        </p:txBody>
      </p:sp>
      <p:cxnSp>
        <p:nvCxnSpPr>
          <p:cNvPr id="15" name="直接箭头连接符 14">
            <a:extLst>
              <a:ext uri="{FF2B5EF4-FFF2-40B4-BE49-F238E27FC236}">
                <a16:creationId xmlns:a16="http://schemas.microsoft.com/office/drawing/2014/main" id="{EC21E025-FE5B-455A-94F7-3E23B718B75F}"/>
              </a:ext>
            </a:extLst>
          </p:cNvPr>
          <p:cNvCxnSpPr>
            <a:cxnSpLocks/>
          </p:cNvCxnSpPr>
          <p:nvPr/>
        </p:nvCxnSpPr>
        <p:spPr>
          <a:xfrm flipH="1">
            <a:off x="5400188" y="717839"/>
            <a:ext cx="852374" cy="27868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211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1078C9-2239-4A53-B443-BB8892A7FAD6}"/>
              </a:ext>
            </a:extLst>
          </p:cNvPr>
          <p:cNvPicPr>
            <a:picLocks noChangeAspect="1"/>
          </p:cNvPicPr>
          <p:nvPr/>
        </p:nvPicPr>
        <p:blipFill>
          <a:blip r:embed="rId3"/>
          <a:stretch>
            <a:fillRect/>
          </a:stretch>
        </p:blipFill>
        <p:spPr>
          <a:xfrm>
            <a:off x="0" y="223345"/>
            <a:ext cx="12192000" cy="6411310"/>
          </a:xfrm>
          <a:prstGeom prst="rect">
            <a:avLst/>
          </a:prstGeom>
        </p:spPr>
      </p:pic>
    </p:spTree>
    <p:extLst>
      <p:ext uri="{BB962C8B-B14F-4D97-AF65-F5344CB8AC3E}">
        <p14:creationId xmlns:p14="http://schemas.microsoft.com/office/powerpoint/2010/main" val="10975291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6764</TotalTime>
  <Words>4962</Words>
  <Application>Microsoft Office PowerPoint</Application>
  <PresentationFormat>宽屏</PresentationFormat>
  <Paragraphs>208</Paragraphs>
  <Slides>26</Slides>
  <Notes>26</Notes>
  <HiddenSlides>4</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-apple-system</vt:lpstr>
      <vt:lpstr>等线</vt:lpstr>
      <vt:lpstr>等线 Light</vt:lpstr>
      <vt:lpstr>黑体</vt:lpstr>
      <vt:lpstr>Microsoft YaHei</vt:lpstr>
      <vt:lpstr>Arial</vt:lpstr>
      <vt:lpstr>Segoe UI Light</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dc:creator>
  <cp:lastModifiedBy>ee L</cp:lastModifiedBy>
  <cp:revision>287</cp:revision>
  <dcterms:created xsi:type="dcterms:W3CDTF">2019-10-20T02:46:11Z</dcterms:created>
  <dcterms:modified xsi:type="dcterms:W3CDTF">2019-11-27T06:29:33Z</dcterms:modified>
</cp:coreProperties>
</file>